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330" r:id="rId5"/>
    <p:sldId id="507" r:id="rId6"/>
    <p:sldId id="516" r:id="rId7"/>
    <p:sldId id="461" r:id="rId8"/>
    <p:sldId id="462" r:id="rId9"/>
    <p:sldId id="521" r:id="rId10"/>
    <p:sldId id="491" r:id="rId11"/>
    <p:sldId id="517" r:id="rId12"/>
    <p:sldId id="488" r:id="rId13"/>
    <p:sldId id="288" r:id="rId14"/>
    <p:sldId id="534" r:id="rId15"/>
    <p:sldId id="518" r:id="rId16"/>
    <p:sldId id="291" r:id="rId17"/>
    <p:sldId id="295" r:id="rId18"/>
    <p:sldId id="297" r:id="rId19"/>
    <p:sldId id="296" r:id="rId20"/>
    <p:sldId id="519" r:id="rId21"/>
    <p:sldId id="298" r:id="rId22"/>
    <p:sldId id="292" r:id="rId23"/>
    <p:sldId id="299" r:id="rId24"/>
    <p:sldId id="520" r:id="rId25"/>
    <p:sldId id="303" r:id="rId26"/>
    <p:sldId id="473" r:id="rId27"/>
    <p:sldId id="300" r:id="rId28"/>
    <p:sldId id="301" r:id="rId29"/>
    <p:sldId id="495" r:id="rId30"/>
    <p:sldId id="302" r:id="rId31"/>
    <p:sldId id="535" r:id="rId32"/>
    <p:sldId id="525" r:id="rId33"/>
    <p:sldId id="293" r:id="rId34"/>
    <p:sldId id="526" r:id="rId35"/>
    <p:sldId id="528" r:id="rId36"/>
    <p:sldId id="529" r:id="rId37"/>
    <p:sldId id="527" r:id="rId38"/>
    <p:sldId id="532" r:id="rId39"/>
    <p:sldId id="53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798FD8-4EB2-47A8-8804-BBF0279A3B93}">
          <p14:sldIdLst>
            <p14:sldId id="330"/>
            <p14:sldId id="507"/>
            <p14:sldId id="516"/>
            <p14:sldId id="461"/>
            <p14:sldId id="462"/>
            <p14:sldId id="521"/>
            <p14:sldId id="491"/>
            <p14:sldId id="517"/>
            <p14:sldId id="488"/>
            <p14:sldId id="288"/>
            <p14:sldId id="534"/>
            <p14:sldId id="518"/>
            <p14:sldId id="291"/>
            <p14:sldId id="295"/>
            <p14:sldId id="297"/>
            <p14:sldId id="296"/>
            <p14:sldId id="519"/>
            <p14:sldId id="298"/>
            <p14:sldId id="292"/>
            <p14:sldId id="299"/>
            <p14:sldId id="520"/>
            <p14:sldId id="303"/>
            <p14:sldId id="473"/>
            <p14:sldId id="300"/>
            <p14:sldId id="301"/>
            <p14:sldId id="495"/>
            <p14:sldId id="302"/>
            <p14:sldId id="535"/>
            <p14:sldId id="525"/>
            <p14:sldId id="293"/>
            <p14:sldId id="526"/>
            <p14:sldId id="528"/>
            <p14:sldId id="529"/>
            <p14:sldId id="527"/>
            <p14:sldId id="532"/>
            <p14:sldId id="5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1C"/>
    <a:srgbClr val="B4D5E9"/>
    <a:srgbClr val="7AB5D5"/>
    <a:srgbClr val="EFF7FA"/>
    <a:srgbClr val="5CA6CD"/>
    <a:srgbClr val="57B178"/>
    <a:srgbClr val="FFFE00"/>
    <a:srgbClr val="DAE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2F80D-7031-454B-B1E5-C19C87D1A26E}" v="12" dt="2021-09-03T09:37:22.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63FF91-2A73-634A-AD6D-CCFC594BAE78}" type="datetimeFigureOut">
              <a:rPr lang="en-GB" smtClean="0"/>
              <a:t>21/01/2022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32C68-ABFC-B24D-8E5B-ECE14DB1EB86}" type="slidenum">
              <a:rPr lang="en-GB" smtClean="0"/>
              <a:t>‹#›</a:t>
            </a:fld>
            <a:endParaRPr lang="en-GB"/>
          </a:p>
        </p:txBody>
      </p:sp>
    </p:spTree>
    <p:extLst>
      <p:ext uri="{BB962C8B-B14F-4D97-AF65-F5344CB8AC3E}">
        <p14:creationId xmlns:p14="http://schemas.microsoft.com/office/powerpoint/2010/main" val="53695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AD0CC-D1D3-2A45-B01C-F3C725E7C6C6}" type="datetimeFigureOut">
              <a:rPr lang="en-GB" smtClean="0"/>
              <a:t>21/01/2022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F6B73-2B48-7640-9411-7E99D6D6B918}" type="slidenum">
              <a:rPr lang="en-GB" smtClean="0"/>
              <a:t>‹#›</a:t>
            </a:fld>
            <a:endParaRPr lang="en-GB"/>
          </a:p>
        </p:txBody>
      </p:sp>
    </p:spTree>
    <p:extLst>
      <p:ext uri="{BB962C8B-B14F-4D97-AF65-F5344CB8AC3E}">
        <p14:creationId xmlns:p14="http://schemas.microsoft.com/office/powerpoint/2010/main" val="194721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i8Q7QxJoPZU&amp;feature=youtu.b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F6B73-2B48-7640-9411-7E99D6D6B918}" type="slidenum">
              <a:rPr lang="en-GB" smtClean="0"/>
              <a:t>1</a:t>
            </a:fld>
            <a:endParaRPr lang="en-GB"/>
          </a:p>
        </p:txBody>
      </p:sp>
    </p:spTree>
    <p:extLst>
      <p:ext uri="{BB962C8B-B14F-4D97-AF65-F5344CB8AC3E}">
        <p14:creationId xmlns:p14="http://schemas.microsoft.com/office/powerpoint/2010/main" val="180807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Examples of different publics</a:t>
            </a:r>
          </a:p>
          <a:p>
            <a:r>
              <a:rPr lang="en-GB"/>
              <a:t>Schools</a:t>
            </a:r>
            <a:r>
              <a:rPr lang="en-GB" baseline="0"/>
              <a:t> / children</a:t>
            </a:r>
          </a:p>
          <a:p>
            <a:r>
              <a:rPr lang="en-GB" baseline="0"/>
              <a:t>Families</a:t>
            </a:r>
          </a:p>
          <a:p>
            <a:r>
              <a:rPr lang="en-GB" baseline="0"/>
              <a:t>Teenagers</a:t>
            </a:r>
          </a:p>
          <a:p>
            <a:r>
              <a:rPr lang="en-GB" baseline="0"/>
              <a:t>Oil workers</a:t>
            </a:r>
          </a:p>
          <a:p>
            <a:r>
              <a:rPr lang="en-GB" baseline="0"/>
              <a:t>Classic car enthusiasts</a:t>
            </a:r>
          </a:p>
          <a:p>
            <a:r>
              <a:rPr lang="en-GB" baseline="0"/>
              <a:t>Older adults</a:t>
            </a:r>
            <a:endParaRPr lang="en-GB"/>
          </a:p>
        </p:txBody>
      </p:sp>
      <p:sp>
        <p:nvSpPr>
          <p:cNvPr id="4" name="Slide Number Placeholder 3"/>
          <p:cNvSpPr>
            <a:spLocks noGrp="1"/>
          </p:cNvSpPr>
          <p:nvPr>
            <p:ph type="sldNum" sz="quarter" idx="10"/>
          </p:nvPr>
        </p:nvSpPr>
        <p:spPr/>
        <p:txBody>
          <a:bodyPr/>
          <a:lstStyle/>
          <a:p>
            <a:fld id="{F3CF6B73-2B48-7640-9411-7E99D6D6B918}" type="slidenum">
              <a:rPr lang="en-GB" smtClean="0"/>
              <a:t>25</a:t>
            </a:fld>
            <a:endParaRPr lang="en-GB"/>
          </a:p>
        </p:txBody>
      </p:sp>
    </p:spTree>
    <p:extLst>
      <p:ext uri="{BB962C8B-B14F-4D97-AF65-F5344CB8AC3E}">
        <p14:creationId xmlns:p14="http://schemas.microsoft.com/office/powerpoint/2010/main" val="106634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Video here: </a:t>
            </a:r>
            <a:r>
              <a:rPr lang="en-GB" sz="1800" u="sng">
                <a:solidFill>
                  <a:srgbClr val="0000FF"/>
                </a:solidFill>
                <a:effectLst/>
                <a:latin typeface="Times" panose="02020603050405020304" pitchFamily="18" charset="0"/>
                <a:ea typeface="Calibri" panose="020F0502020204030204" pitchFamily="34" charset="0"/>
                <a:hlinkClick r:id="rId3"/>
              </a:rPr>
              <a:t>https://www.youtube.com/watch?v=i8Q7QxJoPZU</a:t>
            </a:r>
            <a:endParaRPr lang="en-GB" sz="1800" u="sng">
              <a:solidFill>
                <a:srgbClr val="0000FF"/>
              </a:solidFill>
              <a:effectLst/>
              <a:latin typeface="Times"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F3CF6B73-2B48-7640-9411-7E99D6D6B918}" type="slidenum">
              <a:rPr lang="en-GB" smtClean="0"/>
              <a:t>30</a:t>
            </a:fld>
            <a:endParaRPr lang="en-GB"/>
          </a:p>
        </p:txBody>
      </p:sp>
    </p:spTree>
    <p:extLst>
      <p:ext uri="{BB962C8B-B14F-4D97-AF65-F5344CB8AC3E}">
        <p14:creationId xmlns:p14="http://schemas.microsoft.com/office/powerpoint/2010/main" val="117365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CF6B73-2B48-7640-9411-7E99D6D6B918}" type="slidenum">
              <a:rPr lang="en-GB" smtClean="0"/>
              <a:t>2</a:t>
            </a:fld>
            <a:endParaRPr lang="en-GB"/>
          </a:p>
        </p:txBody>
      </p:sp>
    </p:spTree>
    <p:extLst>
      <p:ext uri="{BB962C8B-B14F-4D97-AF65-F5344CB8AC3E}">
        <p14:creationId xmlns:p14="http://schemas.microsoft.com/office/powerpoint/2010/main" val="348485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Rocket is used to take cosmonauts to the International Space station. Astronauts used a tea bag to identify an oxygen leak on the ISS. (https://www.mirror.co.uk/news/world-news/quick-thinking-cosmonauts-fixed-leak-22859290) </a:t>
            </a:r>
          </a:p>
        </p:txBody>
      </p:sp>
      <p:sp>
        <p:nvSpPr>
          <p:cNvPr id="4" name="Slide Number Placeholder 3"/>
          <p:cNvSpPr>
            <a:spLocks noGrp="1"/>
          </p:cNvSpPr>
          <p:nvPr>
            <p:ph type="sldNum" sz="quarter" idx="10"/>
          </p:nvPr>
        </p:nvSpPr>
        <p:spPr/>
        <p:txBody>
          <a:bodyPr/>
          <a:lstStyle/>
          <a:p>
            <a:fld id="{F3CF6B73-2B48-7640-9411-7E99D6D6B918}" type="slidenum">
              <a:rPr lang="en-GB" smtClean="0"/>
              <a:t>4</a:t>
            </a:fld>
            <a:endParaRPr lang="en-GB"/>
          </a:p>
        </p:txBody>
      </p:sp>
    </p:spTree>
    <p:extLst>
      <p:ext uri="{BB962C8B-B14F-4D97-AF65-F5344CB8AC3E}">
        <p14:creationId xmlns:p14="http://schemas.microsoft.com/office/powerpoint/2010/main" val="275157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CF6B73-2B48-7640-9411-7E99D6D6B918}" type="slidenum">
              <a:rPr lang="en-GB" smtClean="0"/>
              <a:t>5</a:t>
            </a:fld>
            <a:endParaRPr lang="en-GB"/>
          </a:p>
        </p:txBody>
      </p:sp>
    </p:spTree>
    <p:extLst>
      <p:ext uri="{BB962C8B-B14F-4D97-AF65-F5344CB8AC3E}">
        <p14:creationId xmlns:p14="http://schemas.microsoft.com/office/powerpoint/2010/main" val="395731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CF6B73-2B48-7640-9411-7E99D6D6B918}" type="slidenum">
              <a:rPr lang="en-GB" smtClean="0"/>
              <a:t>7</a:t>
            </a:fld>
            <a:endParaRPr lang="en-GB"/>
          </a:p>
        </p:txBody>
      </p:sp>
    </p:spTree>
    <p:extLst>
      <p:ext uri="{BB962C8B-B14F-4D97-AF65-F5344CB8AC3E}">
        <p14:creationId xmlns:p14="http://schemas.microsoft.com/office/powerpoint/2010/main" val="266264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Document found here:</a:t>
            </a:r>
          </a:p>
          <a:p>
            <a:endParaRPr lang="en-GB"/>
          </a:p>
          <a:p>
            <a:r>
              <a:rPr lang="en-GB"/>
              <a:t>https://docs.google.com/document/d/13dmjiVYm-sudoJ5dsmi3wK8GlsoTtjsoHNdCbN3CCws/edit?usp=sharing </a:t>
            </a:r>
          </a:p>
        </p:txBody>
      </p:sp>
      <p:sp>
        <p:nvSpPr>
          <p:cNvPr id="4" name="Slide Number Placeholder 3"/>
          <p:cNvSpPr>
            <a:spLocks noGrp="1"/>
          </p:cNvSpPr>
          <p:nvPr>
            <p:ph type="sldNum" sz="quarter" idx="5"/>
          </p:nvPr>
        </p:nvSpPr>
        <p:spPr/>
        <p:txBody>
          <a:bodyPr/>
          <a:lstStyle/>
          <a:p>
            <a:fld id="{F3CF6B73-2B48-7640-9411-7E99D6D6B918}" type="slidenum">
              <a:rPr lang="en-GB" smtClean="0"/>
              <a:t>13</a:t>
            </a:fld>
            <a:endParaRPr lang="en-GB"/>
          </a:p>
        </p:txBody>
      </p:sp>
    </p:spTree>
    <p:extLst>
      <p:ext uri="{BB962C8B-B14F-4D97-AF65-F5344CB8AC3E}">
        <p14:creationId xmlns:p14="http://schemas.microsoft.com/office/powerpoint/2010/main" val="209344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original up goer five cartoon is here: https://xkcd.com/1133/ </a:t>
            </a:r>
          </a:p>
          <a:p>
            <a:endParaRPr lang="en-GB"/>
          </a:p>
        </p:txBody>
      </p:sp>
      <p:sp>
        <p:nvSpPr>
          <p:cNvPr id="4" name="Slide Number Placeholder 3"/>
          <p:cNvSpPr>
            <a:spLocks noGrp="1"/>
          </p:cNvSpPr>
          <p:nvPr>
            <p:ph type="sldNum" sz="quarter" idx="5"/>
          </p:nvPr>
        </p:nvSpPr>
        <p:spPr/>
        <p:txBody>
          <a:bodyPr/>
          <a:lstStyle/>
          <a:p>
            <a:fld id="{F3CF6B73-2B48-7640-9411-7E99D6D6B918}" type="slidenum">
              <a:rPr lang="en-GB" smtClean="0"/>
              <a:t>19</a:t>
            </a:fld>
            <a:endParaRPr lang="en-GB"/>
          </a:p>
        </p:txBody>
      </p:sp>
    </p:spTree>
    <p:extLst>
      <p:ext uri="{BB962C8B-B14F-4D97-AF65-F5344CB8AC3E}">
        <p14:creationId xmlns:p14="http://schemas.microsoft.com/office/powerpoint/2010/main" val="143783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https://xkcd.com/simplewriter/ </a:t>
            </a:r>
          </a:p>
        </p:txBody>
      </p:sp>
      <p:sp>
        <p:nvSpPr>
          <p:cNvPr id="4" name="Slide Number Placeholder 3"/>
          <p:cNvSpPr>
            <a:spLocks noGrp="1"/>
          </p:cNvSpPr>
          <p:nvPr>
            <p:ph type="sldNum" sz="quarter" idx="5"/>
          </p:nvPr>
        </p:nvSpPr>
        <p:spPr/>
        <p:txBody>
          <a:bodyPr/>
          <a:lstStyle/>
          <a:p>
            <a:fld id="{F3CF6B73-2B48-7640-9411-7E99D6D6B918}" type="slidenum">
              <a:rPr lang="en-GB" smtClean="0"/>
              <a:t>20</a:t>
            </a:fld>
            <a:endParaRPr lang="en-GB"/>
          </a:p>
        </p:txBody>
      </p:sp>
    </p:spTree>
    <p:extLst>
      <p:ext uri="{BB962C8B-B14F-4D97-AF65-F5344CB8AC3E}">
        <p14:creationId xmlns:p14="http://schemas.microsoft.com/office/powerpoint/2010/main" val="370702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CF6B73-2B48-7640-9411-7E99D6D6B918}" type="slidenum">
              <a:rPr lang="en-GB" smtClean="0"/>
              <a:t>23</a:t>
            </a:fld>
            <a:endParaRPr lang="en-GB"/>
          </a:p>
        </p:txBody>
      </p:sp>
    </p:spTree>
    <p:extLst>
      <p:ext uri="{BB962C8B-B14F-4D97-AF65-F5344CB8AC3E}">
        <p14:creationId xmlns:p14="http://schemas.microsoft.com/office/powerpoint/2010/main" val="3257609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1" indent="0" algn="ctr">
              <a:buNone/>
              <a:defRPr sz="2000"/>
            </a:lvl2pPr>
            <a:lvl3pPr marL="914383" indent="0" algn="ctr">
              <a:buNone/>
              <a:defRPr sz="1799"/>
            </a:lvl3pPr>
            <a:lvl4pPr marL="1371573" indent="0" algn="ctr">
              <a:buNone/>
              <a:defRPr sz="1600"/>
            </a:lvl4pPr>
            <a:lvl5pPr marL="1828765" indent="0" algn="ctr">
              <a:buNone/>
              <a:defRPr sz="1600"/>
            </a:lvl5pPr>
            <a:lvl6pPr marL="2285956"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F32A1C-5B06-4489-9933-0CEBA66B00D1}"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D3A8F-3A4D-4329-8B95-92F0751E8077}" type="slidenum">
              <a:rPr lang="en-GB" smtClean="0"/>
              <a:t>‹#›</a:t>
            </a:fld>
            <a:endParaRPr lang="en-GB"/>
          </a:p>
        </p:txBody>
      </p:sp>
      <p:pic>
        <p:nvPicPr>
          <p:cNvPr id="8" name="Picture 7">
            <a:extLst>
              <a:ext uri="{FF2B5EF4-FFF2-40B4-BE49-F238E27FC236}">
                <a16:creationId xmlns:a16="http://schemas.microsoft.com/office/drawing/2014/main" id="{C583C329-28A7-47F3-9925-2ED16C9FC7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35664" y="0"/>
            <a:ext cx="1556336" cy="6858000"/>
          </a:xfrm>
          <a:prstGeom prst="rect">
            <a:avLst/>
          </a:prstGeom>
        </p:spPr>
      </p:pic>
    </p:spTree>
    <p:extLst>
      <p:ext uri="{BB962C8B-B14F-4D97-AF65-F5344CB8AC3E}">
        <p14:creationId xmlns:p14="http://schemas.microsoft.com/office/powerpoint/2010/main" val="380227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F32A1C-5B06-4489-9933-0CEBA66B00D1}"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D3A8F-3A4D-4329-8B95-92F0751E8077}" type="slidenum">
              <a:rPr lang="en-GB" smtClean="0"/>
              <a:t>‹#›</a:t>
            </a:fld>
            <a:endParaRPr lang="en-GB"/>
          </a:p>
        </p:txBody>
      </p:sp>
    </p:spTree>
    <p:extLst>
      <p:ext uri="{BB962C8B-B14F-4D97-AF65-F5344CB8AC3E}">
        <p14:creationId xmlns:p14="http://schemas.microsoft.com/office/powerpoint/2010/main" val="350949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F32A1C-5B06-4489-9933-0CEBA66B00D1}"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D3A8F-3A4D-4329-8B95-92F0751E8077}" type="slidenum">
              <a:rPr lang="en-GB" smtClean="0"/>
              <a:t>‹#›</a:t>
            </a:fld>
            <a:endParaRPr lang="en-GB"/>
          </a:p>
        </p:txBody>
      </p:sp>
    </p:spTree>
    <p:extLst>
      <p:ext uri="{BB962C8B-B14F-4D97-AF65-F5344CB8AC3E}">
        <p14:creationId xmlns:p14="http://schemas.microsoft.com/office/powerpoint/2010/main" val="246589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F32A1C-5B06-4489-9933-0CEBA66B00D1}"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D3A8F-3A4D-4329-8B95-92F0751E8077}" type="slidenum">
              <a:rPr lang="en-GB" smtClean="0"/>
              <a:t>‹#›</a:t>
            </a:fld>
            <a:endParaRPr lang="en-GB"/>
          </a:p>
        </p:txBody>
      </p:sp>
      <p:pic>
        <p:nvPicPr>
          <p:cNvPr id="8" name="Picture 7">
            <a:extLst>
              <a:ext uri="{FF2B5EF4-FFF2-40B4-BE49-F238E27FC236}">
                <a16:creationId xmlns:a16="http://schemas.microsoft.com/office/drawing/2014/main" id="{ACD5E730-8196-402E-A345-96C0003B9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35664" y="0"/>
            <a:ext cx="1556336" cy="6858000"/>
          </a:xfrm>
          <a:prstGeom prst="rect">
            <a:avLst/>
          </a:prstGeom>
        </p:spPr>
      </p:pic>
    </p:spTree>
    <p:extLst>
      <p:ext uri="{BB962C8B-B14F-4D97-AF65-F5344CB8AC3E}">
        <p14:creationId xmlns:p14="http://schemas.microsoft.com/office/powerpoint/2010/main" val="210154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191" indent="0">
              <a:buNone/>
              <a:defRPr sz="2000">
                <a:solidFill>
                  <a:schemeClr val="tx1">
                    <a:tint val="75000"/>
                  </a:schemeClr>
                </a:solidFill>
              </a:defRPr>
            </a:lvl2pPr>
            <a:lvl3pPr marL="914383" indent="0">
              <a:buNone/>
              <a:defRPr sz="1799">
                <a:solidFill>
                  <a:schemeClr val="tx1">
                    <a:tint val="75000"/>
                  </a:schemeClr>
                </a:solidFill>
              </a:defRPr>
            </a:lvl3pPr>
            <a:lvl4pPr marL="1371573" indent="0">
              <a:buNone/>
              <a:defRPr sz="1600">
                <a:solidFill>
                  <a:schemeClr val="tx1">
                    <a:tint val="75000"/>
                  </a:schemeClr>
                </a:solidFill>
              </a:defRPr>
            </a:lvl4pPr>
            <a:lvl5pPr marL="1828765" indent="0">
              <a:buNone/>
              <a:defRPr sz="1600">
                <a:solidFill>
                  <a:schemeClr val="tx1">
                    <a:tint val="75000"/>
                  </a:schemeClr>
                </a:solidFill>
              </a:defRPr>
            </a:lvl5pPr>
            <a:lvl6pPr marL="2285956" indent="0">
              <a:buNone/>
              <a:defRPr sz="1600">
                <a:solidFill>
                  <a:schemeClr val="tx1">
                    <a:tint val="75000"/>
                  </a:schemeClr>
                </a:solidFill>
              </a:defRPr>
            </a:lvl6pPr>
            <a:lvl7pPr marL="2743147" indent="0">
              <a:buNone/>
              <a:defRPr sz="1600">
                <a:solidFill>
                  <a:schemeClr val="tx1">
                    <a:tint val="75000"/>
                  </a:schemeClr>
                </a:solidFill>
              </a:defRPr>
            </a:lvl7pPr>
            <a:lvl8pPr marL="3200338" indent="0">
              <a:buNone/>
              <a:defRPr sz="1600">
                <a:solidFill>
                  <a:schemeClr val="tx1">
                    <a:tint val="75000"/>
                  </a:schemeClr>
                </a:solidFill>
              </a:defRPr>
            </a:lvl8pPr>
            <a:lvl9pPr marL="365752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32A1C-5B06-4489-9933-0CEBA66B00D1}"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D3A8F-3A4D-4329-8B95-92F0751E8077}" type="slidenum">
              <a:rPr lang="en-GB" smtClean="0"/>
              <a:t>‹#›</a:t>
            </a:fld>
            <a:endParaRPr lang="en-GB"/>
          </a:p>
        </p:txBody>
      </p:sp>
    </p:spTree>
    <p:extLst>
      <p:ext uri="{BB962C8B-B14F-4D97-AF65-F5344CB8AC3E}">
        <p14:creationId xmlns:p14="http://schemas.microsoft.com/office/powerpoint/2010/main" val="63472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F32A1C-5B06-4489-9933-0CEBA66B00D1}" type="datetimeFigureOut">
              <a:rPr lang="en-GB" smtClean="0"/>
              <a:t>21/01/2022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ED3A8F-3A4D-4329-8B95-92F0751E8077}" type="slidenum">
              <a:rPr lang="en-GB" smtClean="0"/>
              <a:t>‹#›</a:t>
            </a:fld>
            <a:endParaRPr lang="en-GB"/>
          </a:p>
        </p:txBody>
      </p:sp>
    </p:spTree>
    <p:extLst>
      <p:ext uri="{BB962C8B-B14F-4D97-AF65-F5344CB8AC3E}">
        <p14:creationId xmlns:p14="http://schemas.microsoft.com/office/powerpoint/2010/main" val="395644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0" y="1681163"/>
            <a:ext cx="5157786" cy="823912"/>
          </a:xfrm>
        </p:spPr>
        <p:txBody>
          <a:bodyPr anchor="b"/>
          <a:lstStyle>
            <a:lvl1pPr marL="0" indent="0">
              <a:buNone/>
              <a:defRPr sz="2400" b="1"/>
            </a:lvl1pPr>
            <a:lvl2pPr marL="457191" indent="0">
              <a:buNone/>
              <a:defRPr sz="2000" b="1"/>
            </a:lvl2pPr>
            <a:lvl3pPr marL="914383" indent="0">
              <a:buNone/>
              <a:defRPr sz="1799" b="1"/>
            </a:lvl3pPr>
            <a:lvl4pPr marL="1371573" indent="0">
              <a:buNone/>
              <a:defRPr sz="1600" b="1"/>
            </a:lvl4pPr>
            <a:lvl5pPr marL="1828765" indent="0">
              <a:buNone/>
              <a:defRPr sz="1600" b="1"/>
            </a:lvl5pPr>
            <a:lvl6pPr marL="2285956" indent="0">
              <a:buNone/>
              <a:defRPr sz="1600" b="1"/>
            </a:lvl6pPr>
            <a:lvl7pPr marL="2743147" indent="0">
              <a:buNone/>
              <a:defRPr sz="1600" b="1"/>
            </a:lvl7pPr>
            <a:lvl8pPr marL="3200338" indent="0">
              <a:buNone/>
              <a:defRPr sz="1600" b="1"/>
            </a:lvl8pPr>
            <a:lvl9pPr marL="365752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7" cy="823912"/>
          </a:xfrm>
        </p:spPr>
        <p:txBody>
          <a:bodyPr anchor="b"/>
          <a:lstStyle>
            <a:lvl1pPr marL="0" indent="0">
              <a:buNone/>
              <a:defRPr sz="2400" b="1"/>
            </a:lvl1pPr>
            <a:lvl2pPr marL="457191" indent="0">
              <a:buNone/>
              <a:defRPr sz="2000" b="1"/>
            </a:lvl2pPr>
            <a:lvl3pPr marL="914383" indent="0">
              <a:buNone/>
              <a:defRPr sz="1799" b="1"/>
            </a:lvl3pPr>
            <a:lvl4pPr marL="1371573" indent="0">
              <a:buNone/>
              <a:defRPr sz="1600" b="1"/>
            </a:lvl4pPr>
            <a:lvl5pPr marL="1828765" indent="0">
              <a:buNone/>
              <a:defRPr sz="1600" b="1"/>
            </a:lvl5pPr>
            <a:lvl6pPr marL="2285956" indent="0">
              <a:buNone/>
              <a:defRPr sz="1600" b="1"/>
            </a:lvl6pPr>
            <a:lvl7pPr marL="2743147" indent="0">
              <a:buNone/>
              <a:defRPr sz="1600" b="1"/>
            </a:lvl7pPr>
            <a:lvl8pPr marL="3200338" indent="0">
              <a:buNone/>
              <a:defRPr sz="1600" b="1"/>
            </a:lvl8pPr>
            <a:lvl9pPr marL="36575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F32A1C-5B06-4489-9933-0CEBA66B00D1}" type="datetimeFigureOut">
              <a:rPr lang="en-GB" smtClean="0"/>
              <a:t>21/01/2022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ED3A8F-3A4D-4329-8B95-92F0751E8077}" type="slidenum">
              <a:rPr lang="en-GB" smtClean="0"/>
              <a:t>‹#›</a:t>
            </a:fld>
            <a:endParaRPr lang="en-GB"/>
          </a:p>
        </p:txBody>
      </p:sp>
    </p:spTree>
    <p:extLst>
      <p:ext uri="{BB962C8B-B14F-4D97-AF65-F5344CB8AC3E}">
        <p14:creationId xmlns:p14="http://schemas.microsoft.com/office/powerpoint/2010/main" val="295566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F32A1C-5B06-4489-9933-0CEBA66B00D1}" type="datetimeFigureOut">
              <a:rPr lang="en-GB" smtClean="0"/>
              <a:t>21/01/2022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ED3A8F-3A4D-4329-8B95-92F0751E8077}" type="slidenum">
              <a:rPr lang="en-GB" smtClean="0"/>
              <a:t>‹#›</a:t>
            </a:fld>
            <a:endParaRPr lang="en-GB"/>
          </a:p>
        </p:txBody>
      </p:sp>
    </p:spTree>
    <p:extLst>
      <p:ext uri="{BB962C8B-B14F-4D97-AF65-F5344CB8AC3E}">
        <p14:creationId xmlns:p14="http://schemas.microsoft.com/office/powerpoint/2010/main" val="108917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32A1C-5B06-4489-9933-0CEBA66B00D1}" type="datetimeFigureOut">
              <a:rPr lang="en-GB" smtClean="0"/>
              <a:t>21/01/2022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ED3A8F-3A4D-4329-8B95-92F0751E8077}" type="slidenum">
              <a:rPr lang="en-GB" smtClean="0"/>
              <a:t>‹#›</a:t>
            </a:fld>
            <a:endParaRPr lang="en-GB"/>
          </a:p>
        </p:txBody>
      </p:sp>
    </p:spTree>
    <p:extLst>
      <p:ext uri="{BB962C8B-B14F-4D97-AF65-F5344CB8AC3E}">
        <p14:creationId xmlns:p14="http://schemas.microsoft.com/office/powerpoint/2010/main" val="50947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7"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1" indent="0">
              <a:buNone/>
              <a:defRPr sz="1400"/>
            </a:lvl2pPr>
            <a:lvl3pPr marL="914383" indent="0">
              <a:buNone/>
              <a:defRPr sz="1200"/>
            </a:lvl3pPr>
            <a:lvl4pPr marL="1371573" indent="0">
              <a:buNone/>
              <a:defRPr sz="1000"/>
            </a:lvl4pPr>
            <a:lvl5pPr marL="1828765" indent="0">
              <a:buNone/>
              <a:defRPr sz="1000"/>
            </a:lvl5pPr>
            <a:lvl6pPr marL="2285956" indent="0">
              <a:buNone/>
              <a:defRPr sz="1000"/>
            </a:lvl6pPr>
            <a:lvl7pPr marL="2743147" indent="0">
              <a:buNone/>
              <a:defRPr sz="1000"/>
            </a:lvl7pPr>
            <a:lvl8pPr marL="3200338" indent="0">
              <a:buNone/>
              <a:defRPr sz="1000"/>
            </a:lvl8pPr>
            <a:lvl9pPr marL="36575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32A1C-5B06-4489-9933-0CEBA66B00D1}" type="datetimeFigureOut">
              <a:rPr lang="en-GB" smtClean="0"/>
              <a:t>21/01/2022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ED3A8F-3A4D-4329-8B95-92F0751E8077}" type="slidenum">
              <a:rPr lang="en-GB" smtClean="0"/>
              <a:t>‹#›</a:t>
            </a:fld>
            <a:endParaRPr lang="en-GB"/>
          </a:p>
        </p:txBody>
      </p:sp>
    </p:spTree>
    <p:extLst>
      <p:ext uri="{BB962C8B-B14F-4D97-AF65-F5344CB8AC3E}">
        <p14:creationId xmlns:p14="http://schemas.microsoft.com/office/powerpoint/2010/main" val="410239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7" y="987429"/>
            <a:ext cx="6172201" cy="4873625"/>
          </a:xfrm>
        </p:spPr>
        <p:txBody>
          <a:bodyPr/>
          <a:lstStyle>
            <a:lvl1pPr marL="0" indent="0">
              <a:buNone/>
              <a:defRPr sz="3200"/>
            </a:lvl1pPr>
            <a:lvl2pPr marL="457191" indent="0">
              <a:buNone/>
              <a:defRPr sz="2800"/>
            </a:lvl2pPr>
            <a:lvl3pPr marL="914383" indent="0">
              <a:buNone/>
              <a:defRPr sz="2400"/>
            </a:lvl3pPr>
            <a:lvl4pPr marL="1371573" indent="0">
              <a:buNone/>
              <a:defRPr sz="2000"/>
            </a:lvl4pPr>
            <a:lvl5pPr marL="1828765" indent="0">
              <a:buNone/>
              <a:defRPr sz="2000"/>
            </a:lvl5pPr>
            <a:lvl6pPr marL="2285956" indent="0">
              <a:buNone/>
              <a:defRPr sz="2000"/>
            </a:lvl6pPr>
            <a:lvl7pPr marL="2743147" indent="0">
              <a:buNone/>
              <a:defRPr sz="2000"/>
            </a:lvl7pPr>
            <a:lvl8pPr marL="3200338" indent="0">
              <a:buNone/>
              <a:defRPr sz="2000"/>
            </a:lvl8pPr>
            <a:lvl9pPr marL="3657529"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1" indent="0">
              <a:buNone/>
              <a:defRPr sz="1400"/>
            </a:lvl2pPr>
            <a:lvl3pPr marL="914383" indent="0">
              <a:buNone/>
              <a:defRPr sz="1200"/>
            </a:lvl3pPr>
            <a:lvl4pPr marL="1371573" indent="0">
              <a:buNone/>
              <a:defRPr sz="1000"/>
            </a:lvl4pPr>
            <a:lvl5pPr marL="1828765" indent="0">
              <a:buNone/>
              <a:defRPr sz="1000"/>
            </a:lvl5pPr>
            <a:lvl6pPr marL="2285956" indent="0">
              <a:buNone/>
              <a:defRPr sz="1000"/>
            </a:lvl6pPr>
            <a:lvl7pPr marL="2743147" indent="0">
              <a:buNone/>
              <a:defRPr sz="1000"/>
            </a:lvl7pPr>
            <a:lvl8pPr marL="3200338" indent="0">
              <a:buNone/>
              <a:defRPr sz="1000"/>
            </a:lvl8pPr>
            <a:lvl9pPr marL="36575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32A1C-5B06-4489-9933-0CEBA66B00D1}" type="datetimeFigureOut">
              <a:rPr lang="en-GB" smtClean="0"/>
              <a:t>21/01/2022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ED3A8F-3A4D-4329-8B95-92F0751E8077}" type="slidenum">
              <a:rPr lang="en-GB" smtClean="0"/>
              <a:t>‹#›</a:t>
            </a:fld>
            <a:endParaRPr lang="en-GB"/>
          </a:p>
        </p:txBody>
      </p:sp>
    </p:spTree>
    <p:extLst>
      <p:ext uri="{BB962C8B-B14F-4D97-AF65-F5344CB8AC3E}">
        <p14:creationId xmlns:p14="http://schemas.microsoft.com/office/powerpoint/2010/main" val="31330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32A1C-5B06-4489-9933-0CEBA66B00D1}" type="datetimeFigureOut">
              <a:rPr lang="en-GB" smtClean="0"/>
              <a:t>21/01/2022</a:t>
            </a:fld>
            <a:endParaRPr lang="en-GB"/>
          </a:p>
        </p:txBody>
      </p:sp>
      <p:sp>
        <p:nvSpPr>
          <p:cNvPr id="5" name="Footer Placeholder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D3A8F-3A4D-4329-8B95-92F0751E8077}" type="slidenum">
              <a:rPr lang="en-GB" smtClean="0"/>
              <a:t>‹#›</a:t>
            </a:fld>
            <a:endParaRPr lang="en-GB"/>
          </a:p>
        </p:txBody>
      </p:sp>
    </p:spTree>
    <p:extLst>
      <p:ext uri="{BB962C8B-B14F-4D97-AF65-F5344CB8AC3E}">
        <p14:creationId xmlns:p14="http://schemas.microsoft.com/office/powerpoint/2010/main" val="363776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83" rtl="0" eaLnBrk="1" latinLnBrk="0" hangingPunct="1">
        <a:lnSpc>
          <a:spcPct val="90000"/>
        </a:lnSpc>
        <a:spcBef>
          <a:spcPct val="0"/>
        </a:spcBef>
        <a:buNone/>
        <a:defRPr sz="4400" kern="1200">
          <a:solidFill>
            <a:schemeClr val="tx1"/>
          </a:solidFill>
          <a:latin typeface="Azo Sans Light" panose="020B0403030303020204" pitchFamily="34" charset="0"/>
          <a:ea typeface="+mj-ea"/>
          <a:cs typeface="+mj-cs"/>
        </a:defRPr>
      </a:lvl1pPr>
    </p:titleStyle>
    <p:bodyStyle>
      <a:lvl1pPr marL="228596" indent="-228596" algn="l" defTabSz="914383" rtl="0" eaLnBrk="1" latinLnBrk="0" hangingPunct="1">
        <a:lnSpc>
          <a:spcPct val="100000"/>
        </a:lnSpc>
        <a:spcBef>
          <a:spcPts val="1000"/>
        </a:spcBef>
        <a:buFont typeface="Arial" panose="020B0604020202020204" pitchFamily="34" charset="0"/>
        <a:buChar char="•"/>
        <a:defRPr sz="2800" kern="1200">
          <a:solidFill>
            <a:schemeClr val="tx1"/>
          </a:solidFill>
          <a:latin typeface="Azo Sans Light" panose="020B0403030303020204" pitchFamily="34" charset="0"/>
          <a:ea typeface="+mn-ea"/>
          <a:cs typeface="+mn-cs"/>
        </a:defRPr>
      </a:lvl1pPr>
      <a:lvl2pPr marL="685787" indent="-228596" algn="l" defTabSz="914383" rtl="0" eaLnBrk="1" latinLnBrk="0" hangingPunct="1">
        <a:lnSpc>
          <a:spcPct val="100000"/>
        </a:lnSpc>
        <a:spcBef>
          <a:spcPts val="500"/>
        </a:spcBef>
        <a:buFont typeface="Arial" panose="020B0604020202020204" pitchFamily="34" charset="0"/>
        <a:buChar char="•"/>
        <a:defRPr sz="2400" kern="1200">
          <a:solidFill>
            <a:schemeClr val="tx1"/>
          </a:solidFill>
          <a:latin typeface="Azo Sans Light" panose="020B0403030303020204" pitchFamily="34" charset="0"/>
          <a:ea typeface="+mn-ea"/>
          <a:cs typeface="+mn-cs"/>
        </a:defRPr>
      </a:lvl2pPr>
      <a:lvl3pPr marL="1142977" indent="-228596" algn="l" defTabSz="914383" rtl="0" eaLnBrk="1" latinLnBrk="0" hangingPunct="1">
        <a:lnSpc>
          <a:spcPct val="100000"/>
        </a:lnSpc>
        <a:spcBef>
          <a:spcPts val="500"/>
        </a:spcBef>
        <a:buFont typeface="Arial" panose="020B0604020202020204" pitchFamily="34" charset="0"/>
        <a:buChar char="•"/>
        <a:defRPr sz="2000" kern="1200">
          <a:solidFill>
            <a:schemeClr val="tx1"/>
          </a:solidFill>
          <a:latin typeface="Azo Sans Light" panose="020B0403030303020204" pitchFamily="34" charset="0"/>
          <a:ea typeface="+mn-ea"/>
          <a:cs typeface="+mn-cs"/>
        </a:defRPr>
      </a:lvl3pPr>
      <a:lvl4pPr marL="1600169" indent="-228596" algn="l" defTabSz="914383" rtl="0" eaLnBrk="1" latinLnBrk="0" hangingPunct="1">
        <a:lnSpc>
          <a:spcPct val="100000"/>
        </a:lnSpc>
        <a:spcBef>
          <a:spcPts val="500"/>
        </a:spcBef>
        <a:buFont typeface="Arial" panose="020B0604020202020204" pitchFamily="34" charset="0"/>
        <a:buChar char="•"/>
        <a:defRPr sz="1799" kern="1200">
          <a:solidFill>
            <a:schemeClr val="tx1"/>
          </a:solidFill>
          <a:latin typeface="Azo Sans Light" panose="020B0403030303020204" pitchFamily="34" charset="0"/>
          <a:ea typeface="+mn-ea"/>
          <a:cs typeface="+mn-cs"/>
        </a:defRPr>
      </a:lvl4pPr>
      <a:lvl5pPr marL="2057360" indent="-228596" algn="l" defTabSz="914383" rtl="0" eaLnBrk="1" latinLnBrk="0" hangingPunct="1">
        <a:lnSpc>
          <a:spcPct val="100000"/>
        </a:lnSpc>
        <a:spcBef>
          <a:spcPts val="500"/>
        </a:spcBef>
        <a:buFont typeface="Arial" panose="020B0604020202020204" pitchFamily="34" charset="0"/>
        <a:buChar char="•"/>
        <a:defRPr sz="1799" kern="1200">
          <a:solidFill>
            <a:schemeClr val="tx1"/>
          </a:solidFill>
          <a:latin typeface="Azo Sans Light" panose="020B0403030303020204" pitchFamily="34" charset="0"/>
          <a:ea typeface="+mn-ea"/>
          <a:cs typeface="+mn-cs"/>
        </a:defRPr>
      </a:lvl5pPr>
      <a:lvl6pPr marL="251455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4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33"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25"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83" rtl="0" eaLnBrk="1" latinLnBrk="0" hangingPunct="1">
        <a:defRPr sz="1799" kern="1200">
          <a:solidFill>
            <a:schemeClr val="tx1"/>
          </a:solidFill>
          <a:latin typeface="+mn-lt"/>
          <a:ea typeface="+mn-ea"/>
          <a:cs typeface="+mn-cs"/>
        </a:defRPr>
      </a:lvl1pPr>
      <a:lvl2pPr marL="457191" algn="l" defTabSz="914383" rtl="0" eaLnBrk="1" latinLnBrk="0" hangingPunct="1">
        <a:defRPr sz="1799" kern="1200">
          <a:solidFill>
            <a:schemeClr val="tx1"/>
          </a:solidFill>
          <a:latin typeface="+mn-lt"/>
          <a:ea typeface="+mn-ea"/>
          <a:cs typeface="+mn-cs"/>
        </a:defRPr>
      </a:lvl2pPr>
      <a:lvl3pPr marL="914383" algn="l" defTabSz="914383" rtl="0" eaLnBrk="1" latinLnBrk="0" hangingPunct="1">
        <a:defRPr sz="1799" kern="1200">
          <a:solidFill>
            <a:schemeClr val="tx1"/>
          </a:solidFill>
          <a:latin typeface="+mn-lt"/>
          <a:ea typeface="+mn-ea"/>
          <a:cs typeface="+mn-cs"/>
        </a:defRPr>
      </a:lvl3pPr>
      <a:lvl4pPr marL="1371573" algn="l" defTabSz="914383" rtl="0" eaLnBrk="1" latinLnBrk="0" hangingPunct="1">
        <a:defRPr sz="1799" kern="1200">
          <a:solidFill>
            <a:schemeClr val="tx1"/>
          </a:solidFill>
          <a:latin typeface="+mn-lt"/>
          <a:ea typeface="+mn-ea"/>
          <a:cs typeface="+mn-cs"/>
        </a:defRPr>
      </a:lvl4pPr>
      <a:lvl5pPr marL="1828765" algn="l" defTabSz="914383" rtl="0" eaLnBrk="1" latinLnBrk="0" hangingPunct="1">
        <a:defRPr sz="1799" kern="1200">
          <a:solidFill>
            <a:schemeClr val="tx1"/>
          </a:solidFill>
          <a:latin typeface="+mn-lt"/>
          <a:ea typeface="+mn-ea"/>
          <a:cs typeface="+mn-cs"/>
        </a:defRPr>
      </a:lvl5pPr>
      <a:lvl6pPr marL="2285956" algn="l" defTabSz="914383" rtl="0" eaLnBrk="1" latinLnBrk="0" hangingPunct="1">
        <a:defRPr sz="1799" kern="1200">
          <a:solidFill>
            <a:schemeClr val="tx1"/>
          </a:solidFill>
          <a:latin typeface="+mn-lt"/>
          <a:ea typeface="+mn-ea"/>
          <a:cs typeface="+mn-cs"/>
        </a:defRPr>
      </a:lvl6pPr>
      <a:lvl7pPr marL="2743147" algn="l" defTabSz="914383" rtl="0" eaLnBrk="1" latinLnBrk="0" hangingPunct="1">
        <a:defRPr sz="1799" kern="1200">
          <a:solidFill>
            <a:schemeClr val="tx1"/>
          </a:solidFill>
          <a:latin typeface="+mn-lt"/>
          <a:ea typeface="+mn-ea"/>
          <a:cs typeface="+mn-cs"/>
        </a:defRPr>
      </a:lvl7pPr>
      <a:lvl8pPr marL="3200338" algn="l" defTabSz="914383" rtl="0" eaLnBrk="1" latinLnBrk="0" hangingPunct="1">
        <a:defRPr sz="1799" kern="1200">
          <a:solidFill>
            <a:schemeClr val="tx1"/>
          </a:solidFill>
          <a:latin typeface="+mn-lt"/>
          <a:ea typeface="+mn-ea"/>
          <a:cs typeface="+mn-cs"/>
        </a:defRPr>
      </a:lvl8pPr>
      <a:lvl9pPr marL="3657529" algn="l" defTabSz="91438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9yjAOllILMT7C2DtrhRZrcexmTNQGJtUQ8MVVI25z1E/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plasho.com/upgoer5/"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rs.co.uk/nrs-print/lifestyle-and-classification-data/social-grade/" TargetMode="External"/><Relationship Id="rId2" Type="http://schemas.openxmlformats.org/officeDocument/2006/relationships/hyperlink" Target="https://www.theaudienceagency.org/off-the-shelf/audience-spectrum/profiles" TargetMode="External"/><Relationship Id="rId1" Type="http://schemas.openxmlformats.org/officeDocument/2006/relationships/slideLayout" Target="../slideLayouts/slideLayout2.xml"/><Relationship Id="rId4" Type="http://schemas.openxmlformats.org/officeDocument/2006/relationships/hyperlink" Target="https://www.bbc.co.uk/news/magazine-2200097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carol.davenport@northumbria.ac.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tar, outdoor object, dark, light&#10;&#10;Description automatically generated">
            <a:extLst>
              <a:ext uri="{FF2B5EF4-FFF2-40B4-BE49-F238E27FC236}">
                <a16:creationId xmlns:a16="http://schemas.microsoft.com/office/drawing/2014/main" id="{6AB5BDF7-2DC9-4DD6-A27F-D6AF2B35F0FE}"/>
              </a:ext>
            </a:extLst>
          </p:cNvPr>
          <p:cNvPicPr>
            <a:picLocks noChangeAspect="1"/>
          </p:cNvPicPr>
          <p:nvPr/>
        </p:nvPicPr>
        <p:blipFill rotWithShape="1">
          <a:blip r:embed="rId3">
            <a:extLst>
              <a:ext uri="{28A0092B-C50C-407E-A947-70E740481C1C}">
                <a14:useLocalDpi xmlns:a14="http://schemas.microsoft.com/office/drawing/2010/main" val="0"/>
              </a:ext>
            </a:extLst>
          </a:blip>
          <a:srcRect l="6107" t="21337" r="6107" b="29284"/>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A10E58F-811C-354C-9323-804D5A0AA9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4933" y="5780507"/>
            <a:ext cx="2387729" cy="530107"/>
          </a:xfrm>
          <a:prstGeom prst="rect">
            <a:avLst/>
          </a:prstGeom>
        </p:spPr>
      </p:pic>
      <p:sp>
        <p:nvSpPr>
          <p:cNvPr id="14" name="TextBox 13">
            <a:extLst>
              <a:ext uri="{FF2B5EF4-FFF2-40B4-BE49-F238E27FC236}">
                <a16:creationId xmlns:a16="http://schemas.microsoft.com/office/drawing/2014/main" id="{BA24B4FF-B5AA-0A41-8040-E76C67A2558C}"/>
              </a:ext>
            </a:extLst>
          </p:cNvPr>
          <p:cNvSpPr txBox="1"/>
          <p:nvPr/>
        </p:nvSpPr>
        <p:spPr>
          <a:xfrm>
            <a:off x="570704" y="1924372"/>
            <a:ext cx="10122113" cy="1754326"/>
          </a:xfrm>
          <a:prstGeom prst="rect">
            <a:avLst/>
          </a:prstGeom>
          <a:noFill/>
        </p:spPr>
        <p:txBody>
          <a:bodyPr wrap="square" rtlCol="0" anchor="ctr">
            <a:spAutoFit/>
          </a:bodyPr>
          <a:lstStyle/>
          <a:p>
            <a:r>
              <a:rPr lang="en-US" sz="5400" dirty="0">
                <a:solidFill>
                  <a:schemeClr val="bg1"/>
                </a:solidFill>
                <a:latin typeface="Myriad Pro Semibold"/>
                <a:cs typeface="Myriad Pro Semibold"/>
              </a:rPr>
              <a:t>Introduction to Science Communication</a:t>
            </a:r>
            <a:endParaRPr lang="en-GB" sz="5400" dirty="0">
              <a:solidFill>
                <a:schemeClr val="bg1"/>
              </a:solidFill>
            </a:endParaRPr>
          </a:p>
        </p:txBody>
      </p:sp>
      <p:pic>
        <p:nvPicPr>
          <p:cNvPr id="10" name="Picture 9">
            <a:extLst>
              <a:ext uri="{FF2B5EF4-FFF2-40B4-BE49-F238E27FC236}">
                <a16:creationId xmlns:a16="http://schemas.microsoft.com/office/drawing/2014/main" id="{676CB492-90D9-FC4B-9591-07684AE211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43216" y="0"/>
            <a:ext cx="1448784" cy="6858000"/>
          </a:xfrm>
          <a:prstGeom prst="rect">
            <a:avLst/>
          </a:prstGeom>
        </p:spPr>
      </p:pic>
      <p:pic>
        <p:nvPicPr>
          <p:cNvPr id="6" name="Picture 5">
            <a:extLst>
              <a:ext uri="{FF2B5EF4-FFF2-40B4-BE49-F238E27FC236}">
                <a16:creationId xmlns:a16="http://schemas.microsoft.com/office/drawing/2014/main" id="{23E6CEA5-503A-0944-A2D7-0670B62144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5928" y="5780507"/>
            <a:ext cx="2102757" cy="666367"/>
          </a:xfrm>
          <a:prstGeom prst="rect">
            <a:avLst/>
          </a:prstGeom>
        </p:spPr>
      </p:pic>
      <p:sp>
        <p:nvSpPr>
          <p:cNvPr id="8" name="TextBox 7">
            <a:extLst>
              <a:ext uri="{FF2B5EF4-FFF2-40B4-BE49-F238E27FC236}">
                <a16:creationId xmlns:a16="http://schemas.microsoft.com/office/drawing/2014/main" id="{78603EC1-3478-4B1F-842C-1D505DFAA6FC}"/>
              </a:ext>
            </a:extLst>
          </p:cNvPr>
          <p:cNvSpPr txBox="1"/>
          <p:nvPr/>
        </p:nvSpPr>
        <p:spPr>
          <a:xfrm>
            <a:off x="550854" y="3771031"/>
            <a:ext cx="5601809" cy="954107"/>
          </a:xfrm>
          <a:prstGeom prst="rect">
            <a:avLst/>
          </a:prstGeom>
          <a:noFill/>
        </p:spPr>
        <p:txBody>
          <a:bodyPr wrap="square" rtlCol="0">
            <a:spAutoFit/>
          </a:bodyPr>
          <a:lstStyle/>
          <a:p>
            <a:r>
              <a:rPr lang="en-GB" sz="2800" dirty="0">
                <a:solidFill>
                  <a:schemeClr val="bg1"/>
                </a:solidFill>
              </a:rPr>
              <a:t>Dr Carol Davenport</a:t>
            </a:r>
            <a:r>
              <a:rPr lang="en-GB" sz="2800">
                <a:solidFill>
                  <a:schemeClr val="bg1"/>
                </a:solidFill>
              </a:rPr>
              <a:t>, </a:t>
            </a:r>
          </a:p>
          <a:p>
            <a:r>
              <a:rPr lang="en-GB" sz="2800">
                <a:solidFill>
                  <a:schemeClr val="bg1"/>
                </a:solidFill>
              </a:rPr>
              <a:t>Northumbria </a:t>
            </a:r>
            <a:r>
              <a:rPr lang="en-GB" sz="2800" dirty="0">
                <a:solidFill>
                  <a:schemeClr val="bg1"/>
                </a:solidFill>
              </a:rPr>
              <a:t>University</a:t>
            </a:r>
          </a:p>
        </p:txBody>
      </p:sp>
      <p:pic>
        <p:nvPicPr>
          <p:cNvPr id="3" name="Picture 2" descr="Logo&#10;&#10;Description automatically generated">
            <a:extLst>
              <a:ext uri="{FF2B5EF4-FFF2-40B4-BE49-F238E27FC236}">
                <a16:creationId xmlns:a16="http://schemas.microsoft.com/office/drawing/2014/main" id="{30E2F4B3-BD93-4BB6-B174-AA2704FE4E84}"/>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356547" y="47555"/>
            <a:ext cx="3666813" cy="911147"/>
          </a:xfrm>
          <a:prstGeom prst="rect">
            <a:avLst/>
          </a:prstGeom>
        </p:spPr>
      </p:pic>
    </p:spTree>
    <p:extLst>
      <p:ext uri="{BB962C8B-B14F-4D97-AF65-F5344CB8AC3E}">
        <p14:creationId xmlns:p14="http://schemas.microsoft.com/office/powerpoint/2010/main" val="194027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817" y="80196"/>
            <a:ext cx="10521458" cy="6584060"/>
          </a:xfrm>
          <a:prstGeom prst="rect">
            <a:avLst/>
          </a:prstGeom>
        </p:spPr>
      </p:pic>
      <p:sp>
        <p:nvSpPr>
          <p:cNvPr id="5" name="TextBox 4"/>
          <p:cNvSpPr txBox="1"/>
          <p:nvPr/>
        </p:nvSpPr>
        <p:spPr>
          <a:xfrm>
            <a:off x="7415413" y="6408472"/>
            <a:ext cx="2520280" cy="369332"/>
          </a:xfrm>
          <a:prstGeom prst="rect">
            <a:avLst/>
          </a:prstGeom>
          <a:noFill/>
        </p:spPr>
        <p:txBody>
          <a:bodyPr wrap="square" rtlCol="0">
            <a:spAutoFit/>
          </a:bodyPr>
          <a:lstStyle/>
          <a:p>
            <a:r>
              <a:rPr lang="en-GB"/>
              <a:t>Science for All, 2010</a:t>
            </a:r>
          </a:p>
        </p:txBody>
      </p:sp>
    </p:spTree>
    <p:extLst>
      <p:ext uri="{BB962C8B-B14F-4D97-AF65-F5344CB8AC3E}">
        <p14:creationId xmlns:p14="http://schemas.microsoft.com/office/powerpoint/2010/main" val="33851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F7D7-379F-4E62-AF15-23AFAB0DB292}"/>
              </a:ext>
            </a:extLst>
          </p:cNvPr>
          <p:cNvSpPr>
            <a:spLocks noGrp="1"/>
          </p:cNvSpPr>
          <p:nvPr>
            <p:ph type="title"/>
          </p:nvPr>
        </p:nvSpPr>
        <p:spPr/>
        <p:txBody>
          <a:bodyPr/>
          <a:lstStyle/>
          <a:p>
            <a:r>
              <a:rPr lang="en-GB" dirty="0"/>
              <a:t>Why do science communication?</a:t>
            </a:r>
          </a:p>
        </p:txBody>
      </p:sp>
      <p:sp>
        <p:nvSpPr>
          <p:cNvPr id="3" name="Content Placeholder 2">
            <a:extLst>
              <a:ext uri="{FF2B5EF4-FFF2-40B4-BE49-F238E27FC236}">
                <a16:creationId xmlns:a16="http://schemas.microsoft.com/office/drawing/2014/main" id="{444BF727-1C2D-4975-B828-5A7E13BFCDD9}"/>
              </a:ext>
            </a:extLst>
          </p:cNvPr>
          <p:cNvSpPr>
            <a:spLocks noGrp="1"/>
          </p:cNvSpPr>
          <p:nvPr>
            <p:ph idx="1"/>
          </p:nvPr>
        </p:nvSpPr>
        <p:spPr>
          <a:xfrm>
            <a:off x="838201" y="1825625"/>
            <a:ext cx="9557824" cy="4351338"/>
          </a:xfrm>
        </p:spPr>
        <p:txBody>
          <a:bodyPr/>
          <a:lstStyle/>
          <a:p>
            <a:pPr marL="0" indent="0">
              <a:lnSpc>
                <a:spcPct val="150000"/>
              </a:lnSpc>
              <a:buNone/>
            </a:pPr>
            <a:r>
              <a:rPr lang="en-GB" dirty="0"/>
              <a:t>In the chat, suggest why researchers and other professionals might want to do science communication activities.</a:t>
            </a:r>
          </a:p>
        </p:txBody>
      </p:sp>
    </p:spTree>
    <p:extLst>
      <p:ext uri="{BB962C8B-B14F-4D97-AF65-F5344CB8AC3E}">
        <p14:creationId xmlns:p14="http://schemas.microsoft.com/office/powerpoint/2010/main" val="305882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454F-6C03-4F52-ABB9-CC1EA292E79E}"/>
              </a:ext>
            </a:extLst>
          </p:cNvPr>
          <p:cNvSpPr>
            <a:spLocks noGrp="1"/>
          </p:cNvSpPr>
          <p:nvPr>
            <p:ph type="title"/>
          </p:nvPr>
        </p:nvSpPr>
        <p:spPr/>
        <p:txBody>
          <a:bodyPr>
            <a:normAutofit/>
          </a:bodyPr>
          <a:lstStyle/>
          <a:p>
            <a:r>
              <a:rPr lang="en-GB" sz="4000" dirty="0"/>
              <a:t>Benefits of doing science communication </a:t>
            </a:r>
          </a:p>
        </p:txBody>
      </p:sp>
      <p:sp>
        <p:nvSpPr>
          <p:cNvPr id="4" name="Content Placeholder 3">
            <a:extLst>
              <a:ext uri="{FF2B5EF4-FFF2-40B4-BE49-F238E27FC236}">
                <a16:creationId xmlns:a16="http://schemas.microsoft.com/office/drawing/2014/main" id="{A8BB6E4B-F781-4EF4-931B-8309427015C0}"/>
              </a:ext>
            </a:extLst>
          </p:cNvPr>
          <p:cNvSpPr>
            <a:spLocks noGrp="1"/>
          </p:cNvSpPr>
          <p:nvPr>
            <p:ph idx="1"/>
          </p:nvPr>
        </p:nvSpPr>
        <p:spPr>
          <a:xfrm>
            <a:off x="838200" y="1825625"/>
            <a:ext cx="9654153" cy="4351338"/>
          </a:xfrm>
        </p:spPr>
        <p:txBody>
          <a:bodyPr numCol="2" spcCol="180000">
            <a:noAutofit/>
          </a:bodyPr>
          <a:lstStyle/>
          <a:p>
            <a:pPr>
              <a:lnSpc>
                <a:spcPct val="100000"/>
              </a:lnSpc>
            </a:pPr>
            <a:r>
              <a:rPr lang="en-GB" sz="2400" dirty="0"/>
              <a:t>Skills development </a:t>
            </a:r>
          </a:p>
          <a:p>
            <a:pPr>
              <a:lnSpc>
                <a:spcPct val="100000"/>
              </a:lnSpc>
            </a:pPr>
            <a:r>
              <a:rPr lang="en-GB" sz="2400" dirty="0"/>
              <a:t>Career enhancement </a:t>
            </a:r>
          </a:p>
          <a:p>
            <a:pPr>
              <a:lnSpc>
                <a:spcPct val="100000"/>
              </a:lnSpc>
            </a:pPr>
            <a:r>
              <a:rPr lang="en-GB" sz="2400" dirty="0"/>
              <a:t>Enhancing your research quality and its impact </a:t>
            </a:r>
          </a:p>
          <a:p>
            <a:pPr>
              <a:lnSpc>
                <a:spcPct val="100000"/>
              </a:lnSpc>
            </a:pPr>
            <a:r>
              <a:rPr lang="en-GB" sz="2400" dirty="0"/>
              <a:t>New research perspectives </a:t>
            </a:r>
          </a:p>
          <a:p>
            <a:pPr>
              <a:lnSpc>
                <a:spcPct val="100000"/>
              </a:lnSpc>
            </a:pPr>
            <a:r>
              <a:rPr lang="en-GB" sz="2400" dirty="0"/>
              <a:t>Higher personal and institutional profile </a:t>
            </a:r>
          </a:p>
          <a:p>
            <a:pPr>
              <a:lnSpc>
                <a:spcPct val="100000"/>
              </a:lnSpc>
            </a:pPr>
            <a:r>
              <a:rPr lang="en-GB" sz="2400" dirty="0"/>
              <a:t>Influence and networking opportunities </a:t>
            </a:r>
          </a:p>
          <a:p>
            <a:pPr>
              <a:lnSpc>
                <a:spcPct val="100000"/>
              </a:lnSpc>
            </a:pPr>
            <a:endParaRPr lang="en-GB" sz="2400" dirty="0"/>
          </a:p>
          <a:p>
            <a:pPr>
              <a:lnSpc>
                <a:spcPct val="100000"/>
              </a:lnSpc>
            </a:pPr>
            <a:endParaRPr lang="en-GB" sz="2400" dirty="0"/>
          </a:p>
          <a:p>
            <a:pPr>
              <a:lnSpc>
                <a:spcPct val="100000"/>
              </a:lnSpc>
            </a:pPr>
            <a:r>
              <a:rPr lang="en-GB" sz="2400" dirty="0"/>
              <a:t>Forming new collaborations and partnerships </a:t>
            </a:r>
          </a:p>
          <a:p>
            <a:pPr>
              <a:lnSpc>
                <a:spcPct val="100000"/>
              </a:lnSpc>
            </a:pPr>
            <a:r>
              <a:rPr lang="en-GB" sz="2400" dirty="0"/>
              <a:t>Enjoyment and personal reward</a:t>
            </a:r>
          </a:p>
          <a:p>
            <a:pPr>
              <a:lnSpc>
                <a:spcPct val="100000"/>
              </a:lnSpc>
            </a:pPr>
            <a:r>
              <a:rPr lang="en-GB" sz="2400" dirty="0"/>
              <a:t>Additional funding </a:t>
            </a:r>
          </a:p>
          <a:p>
            <a:pPr>
              <a:lnSpc>
                <a:spcPct val="100000"/>
              </a:lnSpc>
            </a:pPr>
            <a:r>
              <a:rPr lang="en-GB" sz="2400" dirty="0"/>
              <a:t>Increasing awareness of the value of research to society </a:t>
            </a:r>
          </a:p>
          <a:p>
            <a:pPr>
              <a:lnSpc>
                <a:spcPct val="100000"/>
              </a:lnSpc>
            </a:pPr>
            <a:r>
              <a:rPr lang="en-GB" sz="2400" dirty="0"/>
              <a:t>Increasing student recruitment </a:t>
            </a:r>
          </a:p>
          <a:p>
            <a:pPr>
              <a:lnSpc>
                <a:spcPct val="100000"/>
              </a:lnSpc>
            </a:pPr>
            <a:r>
              <a:rPr lang="en-GB" sz="2400" dirty="0"/>
              <a:t>Inspiring the next generation of researchers</a:t>
            </a:r>
          </a:p>
          <a:p>
            <a:pPr>
              <a:lnSpc>
                <a:spcPct val="100000"/>
              </a:lnSpc>
            </a:pPr>
            <a:endParaRPr lang="en-GB" sz="2400" dirty="0"/>
          </a:p>
        </p:txBody>
      </p:sp>
    </p:spTree>
    <p:extLst>
      <p:ext uri="{BB962C8B-B14F-4D97-AF65-F5344CB8AC3E}">
        <p14:creationId xmlns:p14="http://schemas.microsoft.com/office/powerpoint/2010/main" val="20838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Activity 1: What’s my line?</a:t>
            </a:r>
          </a:p>
        </p:txBody>
      </p:sp>
      <p:sp>
        <p:nvSpPr>
          <p:cNvPr id="4" name="Content Placeholder 3"/>
          <p:cNvSpPr>
            <a:spLocks noGrp="1"/>
          </p:cNvSpPr>
          <p:nvPr>
            <p:ph idx="1"/>
          </p:nvPr>
        </p:nvSpPr>
        <p:spPr>
          <a:xfrm>
            <a:off x="838201" y="1534333"/>
            <a:ext cx="9840131" cy="4680488"/>
          </a:xfrm>
        </p:spPr>
        <p:txBody>
          <a:bodyPr>
            <a:normAutofit fontScale="92500" lnSpcReduction="20000"/>
          </a:bodyPr>
          <a:lstStyle/>
          <a:p>
            <a:pPr marL="0" indent="0">
              <a:lnSpc>
                <a:spcPct val="124000"/>
              </a:lnSpc>
              <a:buNone/>
            </a:pPr>
            <a:r>
              <a:rPr lang="en-GB" dirty="0"/>
              <a:t>The following job descriptions were all written by people who had been asked to explain what they did in terms that a 12 year old would understand.</a:t>
            </a:r>
          </a:p>
          <a:p>
            <a:pPr marL="0" indent="0">
              <a:buNone/>
            </a:pPr>
            <a:endParaRPr lang="en-GB" dirty="0"/>
          </a:p>
          <a:p>
            <a:pPr marL="0" indent="0">
              <a:buNone/>
            </a:pPr>
            <a:r>
              <a:rPr lang="en-GB" dirty="0"/>
              <a:t>For each example discuss:</a:t>
            </a:r>
          </a:p>
          <a:p>
            <a:pPr marL="514350" indent="-514350">
              <a:buFont typeface="+mj-lt"/>
              <a:buAutoNum type="arabicPeriod"/>
            </a:pPr>
            <a:r>
              <a:rPr lang="en-GB" dirty="0"/>
              <a:t>What jargon have they included in their description?</a:t>
            </a:r>
          </a:p>
          <a:p>
            <a:pPr marL="514350" indent="-514350">
              <a:buFont typeface="+mj-lt"/>
              <a:buAutoNum type="arabicPeriod"/>
            </a:pPr>
            <a:r>
              <a:rPr lang="en-GB" dirty="0"/>
              <a:t>Can you work out what they might actually do?</a:t>
            </a:r>
          </a:p>
          <a:p>
            <a:pPr marL="514350" indent="-514350">
              <a:buFont typeface="+mj-lt"/>
              <a:buAutoNum type="arabicPeriod"/>
            </a:pPr>
            <a:endParaRPr lang="en-GB" dirty="0"/>
          </a:p>
          <a:p>
            <a:pPr marL="0" indent="0">
              <a:buNone/>
            </a:pPr>
            <a:r>
              <a:rPr lang="en-GB" dirty="0"/>
              <a:t>Nominate one person to feed back to the whole group.</a:t>
            </a:r>
          </a:p>
          <a:p>
            <a:pPr marL="0" indent="0">
              <a:buNone/>
            </a:pPr>
            <a:r>
              <a:rPr lang="en-GB" dirty="0"/>
              <a:t>(10 minutes)</a:t>
            </a:r>
          </a:p>
        </p:txBody>
      </p:sp>
    </p:spTree>
    <p:extLst>
      <p:ext uri="{BB962C8B-B14F-4D97-AF65-F5344CB8AC3E}">
        <p14:creationId xmlns:p14="http://schemas.microsoft.com/office/powerpoint/2010/main" val="31143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 1</a:t>
            </a:r>
          </a:p>
        </p:txBody>
      </p:sp>
      <p:sp>
        <p:nvSpPr>
          <p:cNvPr id="3" name="Content Placeholder 2"/>
          <p:cNvSpPr>
            <a:spLocks noGrp="1"/>
          </p:cNvSpPr>
          <p:nvPr>
            <p:ph idx="1"/>
          </p:nvPr>
        </p:nvSpPr>
        <p:spPr>
          <a:xfrm>
            <a:off x="838201" y="1825625"/>
            <a:ext cx="8585498" cy="4351338"/>
          </a:xfrm>
        </p:spPr>
        <p:txBody>
          <a:bodyPr/>
          <a:lstStyle/>
          <a:p>
            <a:pPr marL="0" indent="0">
              <a:lnSpc>
                <a:spcPct val="114000"/>
              </a:lnSpc>
              <a:buNone/>
            </a:pPr>
            <a:r>
              <a:rPr lang="en-GB"/>
              <a:t>I work as a QA engineer.  My jobs is to test the Build and ensure it is bug free.  Working on differing functionalities is interesting about my job.  We explore random new and different features that are built.</a:t>
            </a:r>
          </a:p>
          <a:p>
            <a:pPr marL="0" indent="0">
              <a:lnSpc>
                <a:spcPct val="114000"/>
              </a:lnSpc>
              <a:buNone/>
            </a:pPr>
            <a:endParaRPr lang="en-GB"/>
          </a:p>
        </p:txBody>
      </p:sp>
    </p:spTree>
    <p:extLst>
      <p:ext uri="{BB962C8B-B14F-4D97-AF65-F5344CB8AC3E}">
        <p14:creationId xmlns:p14="http://schemas.microsoft.com/office/powerpoint/2010/main" val="26989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 2</a:t>
            </a:r>
          </a:p>
        </p:txBody>
      </p:sp>
      <p:sp>
        <p:nvSpPr>
          <p:cNvPr id="3" name="Content Placeholder 2"/>
          <p:cNvSpPr>
            <a:spLocks noGrp="1"/>
          </p:cNvSpPr>
          <p:nvPr>
            <p:ph idx="1"/>
          </p:nvPr>
        </p:nvSpPr>
        <p:spPr>
          <a:xfrm>
            <a:off x="838201" y="1825625"/>
            <a:ext cx="8542467" cy="4351338"/>
          </a:xfrm>
        </p:spPr>
        <p:txBody>
          <a:bodyPr>
            <a:normAutofit/>
          </a:bodyPr>
          <a:lstStyle/>
          <a:p>
            <a:pPr marL="0" indent="0">
              <a:lnSpc>
                <a:spcPct val="114000"/>
              </a:lnSpc>
              <a:buNone/>
            </a:pPr>
            <a:r>
              <a:rPr lang="en-GB"/>
              <a:t>I work as a project management technician in the water industry, helping to repair and maintain our wastewater assets. I enjoy being involved in projects where we can be sustainable and leave a lasting legacy for our customers. I also get to work with many different organisations to improve the wastewater network and make our construction sites a safer place to work.</a:t>
            </a:r>
          </a:p>
          <a:p>
            <a:pPr marL="0" indent="0">
              <a:lnSpc>
                <a:spcPct val="114000"/>
              </a:lnSpc>
              <a:buNone/>
            </a:pPr>
            <a:endParaRPr lang="en-GB"/>
          </a:p>
        </p:txBody>
      </p:sp>
    </p:spTree>
    <p:extLst>
      <p:ext uri="{BB962C8B-B14F-4D97-AF65-F5344CB8AC3E}">
        <p14:creationId xmlns:p14="http://schemas.microsoft.com/office/powerpoint/2010/main" val="3508125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 3</a:t>
            </a:r>
          </a:p>
        </p:txBody>
      </p:sp>
      <p:sp>
        <p:nvSpPr>
          <p:cNvPr id="3" name="Content Placeholder 2"/>
          <p:cNvSpPr>
            <a:spLocks noGrp="1"/>
          </p:cNvSpPr>
          <p:nvPr>
            <p:ph idx="1"/>
          </p:nvPr>
        </p:nvSpPr>
        <p:spPr>
          <a:xfrm>
            <a:off x="838201" y="1825625"/>
            <a:ext cx="9542928" cy="4351338"/>
          </a:xfrm>
        </p:spPr>
        <p:txBody>
          <a:bodyPr>
            <a:normAutofit/>
          </a:bodyPr>
          <a:lstStyle/>
          <a:p>
            <a:pPr marL="0" indent="0">
              <a:lnSpc>
                <a:spcPct val="114000"/>
              </a:lnSpc>
              <a:buNone/>
            </a:pPr>
            <a:r>
              <a:rPr lang="en-GB"/>
              <a:t>In my job I combine guidance from different enterprise architecture viewpoints, Business, Information, and Technical to apply solution architecture to a single project. This then assists in the translation of requirements into a solution vision, high level business and/or IT system specifications, and a portfolio of implementation tasks.</a:t>
            </a:r>
          </a:p>
          <a:p>
            <a:pPr marL="0" indent="0">
              <a:lnSpc>
                <a:spcPct val="114000"/>
              </a:lnSpc>
              <a:buNone/>
            </a:pPr>
            <a:endParaRPr lang="en-GB"/>
          </a:p>
        </p:txBody>
      </p:sp>
    </p:spTree>
    <p:extLst>
      <p:ext uri="{BB962C8B-B14F-4D97-AF65-F5344CB8AC3E}">
        <p14:creationId xmlns:p14="http://schemas.microsoft.com/office/powerpoint/2010/main" val="242447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62927-76B8-458B-BD78-02FB3DA70599}"/>
              </a:ext>
            </a:extLst>
          </p:cNvPr>
          <p:cNvSpPr>
            <a:spLocks noGrp="1"/>
          </p:cNvSpPr>
          <p:nvPr>
            <p:ph type="title"/>
          </p:nvPr>
        </p:nvSpPr>
        <p:spPr/>
        <p:txBody>
          <a:bodyPr/>
          <a:lstStyle/>
          <a:p>
            <a:r>
              <a:rPr lang="en-GB"/>
              <a:t>Feedback from the groups</a:t>
            </a:r>
          </a:p>
        </p:txBody>
      </p:sp>
      <p:sp>
        <p:nvSpPr>
          <p:cNvPr id="3" name="Content Placeholder 2">
            <a:extLst>
              <a:ext uri="{FF2B5EF4-FFF2-40B4-BE49-F238E27FC236}">
                <a16:creationId xmlns:a16="http://schemas.microsoft.com/office/drawing/2014/main" id="{E83B07D4-501B-47EF-B749-07F5DFC5B7C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9418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To consider:</a:t>
            </a:r>
          </a:p>
        </p:txBody>
      </p:sp>
      <p:sp>
        <p:nvSpPr>
          <p:cNvPr id="3" name="Content Placeholder 2"/>
          <p:cNvSpPr>
            <a:spLocks noGrp="1"/>
          </p:cNvSpPr>
          <p:nvPr>
            <p:ph idx="1"/>
          </p:nvPr>
        </p:nvSpPr>
        <p:spPr>
          <a:xfrm>
            <a:off x="551145" y="1690692"/>
            <a:ext cx="9871239" cy="4529141"/>
          </a:xfrm>
        </p:spPr>
        <p:txBody>
          <a:bodyPr/>
          <a:lstStyle/>
          <a:p>
            <a:r>
              <a:rPr lang="en-GB" dirty="0"/>
              <a:t>What are the jargon terms used in your subject area?</a:t>
            </a:r>
          </a:p>
          <a:p>
            <a:endParaRPr lang="en-GB" dirty="0"/>
          </a:p>
          <a:p>
            <a:r>
              <a:rPr lang="en-GB" dirty="0"/>
              <a:t>What do they actually mean?</a:t>
            </a:r>
          </a:p>
          <a:p>
            <a:endParaRPr lang="en-GB" dirty="0"/>
          </a:p>
          <a:p>
            <a:pPr marL="0" indent="0">
              <a:buNone/>
            </a:pPr>
            <a:r>
              <a:rPr lang="en-GB" dirty="0"/>
              <a:t>Use the chat box to write down some of the jargon terms used in your subject area.  </a:t>
            </a:r>
          </a:p>
          <a:p>
            <a:pPr marL="0" indent="0">
              <a:buNone/>
            </a:pPr>
            <a:endParaRPr lang="en-GB" dirty="0"/>
          </a:p>
          <a:p>
            <a:pPr marL="0" indent="0">
              <a:buNone/>
            </a:pPr>
            <a:r>
              <a:rPr lang="en-GB" dirty="0"/>
              <a:t>(3 minutes)</a:t>
            </a:r>
          </a:p>
        </p:txBody>
      </p:sp>
    </p:spTree>
    <p:extLst>
      <p:ext uri="{BB962C8B-B14F-4D97-AF65-F5344CB8AC3E}">
        <p14:creationId xmlns:p14="http://schemas.microsoft.com/office/powerpoint/2010/main" val="364781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andall Munroe jacket crop"/>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21516" y="77656"/>
            <a:ext cx="12149611" cy="6075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02137" y="6517614"/>
            <a:ext cx="5516880" cy="369332"/>
          </a:xfrm>
          <a:prstGeom prst="rect">
            <a:avLst/>
          </a:prstGeom>
          <a:noFill/>
        </p:spPr>
        <p:txBody>
          <a:bodyPr wrap="square" rtlCol="0">
            <a:spAutoFit/>
          </a:bodyPr>
          <a:lstStyle/>
          <a:p>
            <a:r>
              <a:rPr lang="en-GB"/>
              <a:t>Image taken from Thing Explainer. Randall Munroe</a:t>
            </a:r>
          </a:p>
        </p:txBody>
      </p:sp>
    </p:spTree>
    <p:extLst>
      <p:ext uri="{BB962C8B-B14F-4D97-AF65-F5344CB8AC3E}">
        <p14:creationId xmlns:p14="http://schemas.microsoft.com/office/powerpoint/2010/main" val="109782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408641-60AB-4E96-90B8-C6B722F2F914}"/>
              </a:ext>
            </a:extLst>
          </p:cNvPr>
          <p:cNvSpPr>
            <a:spLocks noGrp="1"/>
          </p:cNvSpPr>
          <p:nvPr>
            <p:ph type="title"/>
          </p:nvPr>
        </p:nvSpPr>
        <p:spPr/>
        <p:txBody>
          <a:bodyPr/>
          <a:lstStyle/>
          <a:p>
            <a:r>
              <a:rPr lang="en-GB"/>
              <a:t>Aims of session</a:t>
            </a:r>
          </a:p>
        </p:txBody>
      </p:sp>
      <p:sp>
        <p:nvSpPr>
          <p:cNvPr id="6" name="Content Placeholder 5">
            <a:extLst>
              <a:ext uri="{FF2B5EF4-FFF2-40B4-BE49-F238E27FC236}">
                <a16:creationId xmlns:a16="http://schemas.microsoft.com/office/drawing/2014/main" id="{D9B4F074-A2E3-43E5-A03B-01F9717533CB}"/>
              </a:ext>
            </a:extLst>
          </p:cNvPr>
          <p:cNvSpPr>
            <a:spLocks noGrp="1"/>
          </p:cNvSpPr>
          <p:nvPr>
            <p:ph idx="1"/>
          </p:nvPr>
        </p:nvSpPr>
        <p:spPr>
          <a:xfrm>
            <a:off x="838201" y="1825625"/>
            <a:ext cx="9797463" cy="4351338"/>
          </a:xfrm>
        </p:spPr>
        <p:txBody>
          <a:bodyPr/>
          <a:lstStyle/>
          <a:p>
            <a:pPr marL="0" indent="0">
              <a:buNone/>
            </a:pPr>
            <a:r>
              <a:rPr lang="en-GB" dirty="0"/>
              <a:t>By the end of the session you will:</a:t>
            </a:r>
          </a:p>
          <a:p>
            <a:pPr marL="342900" lvl="0" indent="-342900">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rPr>
              <a:t>Understand the breadth of different science communication activities</a:t>
            </a:r>
            <a:endParaRPr lang="en-GB" dirty="0">
              <a:solidFill>
                <a:srgbClr val="000000"/>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rPr>
              <a:t>Be able to simplify written text to explain research concepts</a:t>
            </a:r>
            <a:endParaRPr lang="en-GB" dirty="0">
              <a:solidFill>
                <a:srgbClr val="000000"/>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rPr>
              <a:t>Identify different audiences for science communication activities</a:t>
            </a:r>
            <a:endParaRPr lang="en-GB" dirty="0">
              <a:solidFill>
                <a:srgbClr val="000000"/>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rPr>
              <a:t>Describe your research for a non-specialist audience.</a:t>
            </a:r>
            <a:endParaRPr lang="en-GB" sz="4000" dirty="0"/>
          </a:p>
          <a:p>
            <a:endParaRPr lang="en-GB" dirty="0"/>
          </a:p>
          <a:p>
            <a:endParaRPr lang="en-GB" dirty="0"/>
          </a:p>
        </p:txBody>
      </p:sp>
    </p:spTree>
    <p:extLst>
      <p:ext uri="{BB962C8B-B14F-4D97-AF65-F5344CB8AC3E}">
        <p14:creationId xmlns:p14="http://schemas.microsoft.com/office/powerpoint/2010/main" val="59031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Activity 2- simplification</a:t>
            </a:r>
          </a:p>
        </p:txBody>
      </p:sp>
      <p:sp>
        <p:nvSpPr>
          <p:cNvPr id="3" name="Content Placeholder 2"/>
          <p:cNvSpPr>
            <a:spLocks noGrp="1"/>
          </p:cNvSpPr>
          <p:nvPr>
            <p:ph idx="1"/>
          </p:nvPr>
        </p:nvSpPr>
        <p:spPr>
          <a:xfrm>
            <a:off x="551145" y="1689104"/>
            <a:ext cx="9948319" cy="4530729"/>
          </a:xfrm>
        </p:spPr>
        <p:txBody>
          <a:bodyPr>
            <a:normAutofit fontScale="92500" lnSpcReduction="20000"/>
          </a:bodyPr>
          <a:lstStyle/>
          <a:p>
            <a:pPr marL="0" indent="0">
              <a:lnSpc>
                <a:spcPct val="124000"/>
              </a:lnSpc>
              <a:buNone/>
            </a:pPr>
            <a:r>
              <a:rPr lang="en-GB" dirty="0"/>
              <a:t>Using your research project:</a:t>
            </a:r>
          </a:p>
          <a:p>
            <a:pPr marL="514350" indent="-514350">
              <a:lnSpc>
                <a:spcPct val="124000"/>
              </a:lnSpc>
              <a:buFont typeface="+mj-lt"/>
              <a:buAutoNum type="arabicPeriod"/>
            </a:pPr>
            <a:r>
              <a:rPr lang="en-GB" dirty="0"/>
              <a:t>On the </a:t>
            </a:r>
            <a:r>
              <a:rPr lang="en-GB" dirty="0">
                <a:hlinkClick r:id="rId3"/>
              </a:rPr>
              <a:t>shared document </a:t>
            </a:r>
            <a:r>
              <a:rPr lang="en-GB" dirty="0"/>
              <a:t>write down a summary of your research in a few sentences</a:t>
            </a:r>
          </a:p>
          <a:p>
            <a:pPr marL="514350" indent="-514350">
              <a:lnSpc>
                <a:spcPct val="124000"/>
              </a:lnSpc>
              <a:buFont typeface="+mj-lt"/>
              <a:buAutoNum type="arabicPeriod"/>
            </a:pPr>
            <a:r>
              <a:rPr lang="en-GB" dirty="0"/>
              <a:t>Using the </a:t>
            </a:r>
            <a:r>
              <a:rPr lang="en-GB" dirty="0">
                <a:hlinkClick r:id="rId4"/>
              </a:rPr>
              <a:t>simple writer webpage</a:t>
            </a:r>
            <a:r>
              <a:rPr lang="en-GB" dirty="0"/>
              <a:t>, rewrite your summary to use only the 1000 most common words</a:t>
            </a:r>
          </a:p>
          <a:p>
            <a:pPr marL="514350" indent="-514350">
              <a:lnSpc>
                <a:spcPct val="124000"/>
              </a:lnSpc>
              <a:buFont typeface="+mj-lt"/>
              <a:buAutoNum type="arabicPeriod"/>
            </a:pPr>
            <a:r>
              <a:rPr lang="en-GB" dirty="0"/>
              <a:t>Are there any subject specific words that you would want to include?</a:t>
            </a:r>
          </a:p>
          <a:p>
            <a:pPr marL="514350" indent="-514350">
              <a:lnSpc>
                <a:spcPct val="124000"/>
              </a:lnSpc>
              <a:buFont typeface="+mj-lt"/>
              <a:buAutoNum type="arabicPeriod"/>
            </a:pPr>
            <a:endParaRPr lang="en-GB" dirty="0"/>
          </a:p>
          <a:p>
            <a:pPr marL="0" indent="0">
              <a:lnSpc>
                <a:spcPct val="124000"/>
              </a:lnSpc>
              <a:buNone/>
            </a:pPr>
            <a:r>
              <a:rPr lang="en-GB" dirty="0"/>
              <a:t>(Time: 20 minutes)</a:t>
            </a:r>
          </a:p>
          <a:p>
            <a:pPr marL="514350" indent="-514350">
              <a:lnSpc>
                <a:spcPct val="124000"/>
              </a:lnSpc>
              <a:buFont typeface="+mj-lt"/>
              <a:buAutoNum type="arabicPeriod"/>
            </a:pPr>
            <a:endParaRPr lang="en-GB" dirty="0"/>
          </a:p>
        </p:txBody>
      </p:sp>
    </p:spTree>
    <p:extLst>
      <p:ext uri="{BB962C8B-B14F-4D97-AF65-F5344CB8AC3E}">
        <p14:creationId xmlns:p14="http://schemas.microsoft.com/office/powerpoint/2010/main" val="251863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B62A-EC08-4D33-BF7F-10E291FCF67B}"/>
              </a:ext>
            </a:extLst>
          </p:cNvPr>
          <p:cNvSpPr>
            <a:spLocks noGrp="1"/>
          </p:cNvSpPr>
          <p:nvPr>
            <p:ph type="title"/>
          </p:nvPr>
        </p:nvSpPr>
        <p:spPr/>
        <p:txBody>
          <a:bodyPr/>
          <a:lstStyle/>
          <a:p>
            <a:r>
              <a:rPr lang="en-GB"/>
              <a:t>Break</a:t>
            </a:r>
          </a:p>
        </p:txBody>
      </p:sp>
      <p:sp>
        <p:nvSpPr>
          <p:cNvPr id="3" name="Content Placeholder 2">
            <a:extLst>
              <a:ext uri="{FF2B5EF4-FFF2-40B4-BE49-F238E27FC236}">
                <a16:creationId xmlns:a16="http://schemas.microsoft.com/office/drawing/2014/main" id="{1F3D50AC-0201-44AF-9404-05D5EB3C450C}"/>
              </a:ext>
            </a:extLst>
          </p:cNvPr>
          <p:cNvSpPr>
            <a:spLocks noGrp="1"/>
          </p:cNvSpPr>
          <p:nvPr>
            <p:ph idx="1"/>
          </p:nvPr>
        </p:nvSpPr>
        <p:spPr/>
        <p:txBody>
          <a:bodyPr>
            <a:normAutofit lnSpcReduction="10000"/>
          </a:bodyPr>
          <a:lstStyle/>
          <a:p>
            <a:pPr marL="0" indent="0">
              <a:buNone/>
            </a:pPr>
            <a:r>
              <a:rPr lang="en-GB" dirty="0"/>
              <a:t>Stand up, walk about, get a cup of tea.</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5 minutes</a:t>
            </a:r>
          </a:p>
        </p:txBody>
      </p:sp>
      <p:pic>
        <p:nvPicPr>
          <p:cNvPr id="13" name="Picture 12">
            <a:extLst>
              <a:ext uri="{FF2B5EF4-FFF2-40B4-BE49-F238E27FC236}">
                <a16:creationId xmlns:a16="http://schemas.microsoft.com/office/drawing/2014/main" id="{8B085F0A-B307-4B80-9E94-79D6801FC67B}"/>
              </a:ext>
            </a:extLst>
          </p:cNvPr>
          <p:cNvPicPr>
            <a:picLocks noChangeAspect="1"/>
          </p:cNvPicPr>
          <p:nvPr/>
        </p:nvPicPr>
        <p:blipFill rotWithShape="1">
          <a:blip r:embed="rId2"/>
          <a:srcRect b="13160"/>
          <a:stretch/>
        </p:blipFill>
        <p:spPr>
          <a:xfrm>
            <a:off x="4564681" y="2907107"/>
            <a:ext cx="2520000" cy="2188374"/>
          </a:xfrm>
          <a:prstGeom prst="rect">
            <a:avLst/>
          </a:prstGeom>
        </p:spPr>
      </p:pic>
    </p:spTree>
    <p:extLst>
      <p:ext uri="{BB962C8B-B14F-4D97-AF65-F5344CB8AC3E}">
        <p14:creationId xmlns:p14="http://schemas.microsoft.com/office/powerpoint/2010/main" val="279989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Share and discuss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40440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6ED8F3FD-AB80-DF47-8206-309E912724C6}"/>
              </a:ext>
            </a:extLst>
          </p:cNvPr>
          <p:cNvSpPr txBox="1">
            <a:spLocks/>
          </p:cNvSpPr>
          <p:nvPr/>
        </p:nvSpPr>
        <p:spPr>
          <a:xfrm>
            <a:off x="828759" y="2451406"/>
            <a:ext cx="11228922" cy="3546438"/>
          </a:xfrm>
          <a:prstGeom prst="rect">
            <a:avLst/>
          </a:prstGeom>
        </p:spPr>
        <p:txBody>
          <a:bodyPr/>
          <a:lstStyle>
            <a:lvl1pPr marL="228596" indent="-228596" algn="l" defTabSz="91438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7" indent="-228596" algn="l" defTabSz="9143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7" indent="-228596" algn="l" defTabSz="9143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9"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360"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55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4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33"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25"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GB" sz="4400" b="1">
                <a:latin typeface="Azo Sans" panose="02000000000000000000" pitchFamily="2" charset="77"/>
              </a:rPr>
              <a:t>Communication golden rule: </a:t>
            </a:r>
          </a:p>
          <a:p>
            <a:pPr marL="0" indent="0">
              <a:buNone/>
            </a:pPr>
            <a:r>
              <a:rPr lang="en-GB" sz="4400" b="1">
                <a:solidFill>
                  <a:srgbClr val="F9971C"/>
                </a:solidFill>
                <a:latin typeface="Azo Sans" panose="02000000000000000000" pitchFamily="2" charset="77"/>
              </a:rPr>
              <a:t>know your audience</a:t>
            </a:r>
          </a:p>
          <a:p>
            <a:pPr marL="0" indent="0">
              <a:buNone/>
            </a:pPr>
            <a:endParaRPr lang="en-GB" sz="4400" b="1">
              <a:solidFill>
                <a:srgbClr val="F9971C"/>
              </a:solidFill>
              <a:latin typeface="Azo Sans" panose="02000000000000000000" pitchFamily="2" charset="77"/>
            </a:endParaRPr>
          </a:p>
          <a:p>
            <a:pPr marL="0" indent="0">
              <a:buNone/>
            </a:pPr>
            <a:r>
              <a:rPr lang="en-GB" sz="3200">
                <a:solidFill>
                  <a:srgbClr val="F9971C"/>
                </a:solidFill>
                <a:latin typeface="Azo Sans Light" panose="02000000000000000000" pitchFamily="2" charset="77"/>
              </a:rPr>
              <a:t>students  |  teachers  |  families |  companies | researchers</a:t>
            </a:r>
          </a:p>
        </p:txBody>
      </p:sp>
    </p:spTree>
    <p:extLst>
      <p:ext uri="{BB962C8B-B14F-4D97-AF65-F5344CB8AC3E}">
        <p14:creationId xmlns:p14="http://schemas.microsoft.com/office/powerpoint/2010/main" val="185462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08" y="142822"/>
            <a:ext cx="9047181" cy="1325563"/>
          </a:xfrm>
        </p:spPr>
        <p:txBody>
          <a:bodyPr/>
          <a:lstStyle/>
          <a:p>
            <a:r>
              <a:rPr lang="en-GB"/>
              <a:t>Who are ‘the public’?</a:t>
            </a:r>
          </a:p>
        </p:txBody>
      </p:sp>
      <p:sp>
        <p:nvSpPr>
          <p:cNvPr id="3" name="Content Placeholder 2"/>
          <p:cNvSpPr>
            <a:spLocks noGrp="1"/>
          </p:cNvSpPr>
          <p:nvPr>
            <p:ph idx="1"/>
          </p:nvPr>
        </p:nvSpPr>
        <p:spPr>
          <a:xfrm>
            <a:off x="551146" y="1868495"/>
            <a:ext cx="9582558" cy="4035916"/>
          </a:xfrm>
        </p:spPr>
        <p:txBody>
          <a:bodyPr/>
          <a:lstStyle/>
          <a:p>
            <a:pPr marL="0" indent="0">
              <a:lnSpc>
                <a:spcPct val="150000"/>
              </a:lnSpc>
              <a:buNone/>
            </a:pPr>
            <a:r>
              <a:rPr lang="en-GB"/>
              <a:t>Whilst everyone is a member of the public, there are differences between individuals which profoundly shape their own sense of themselves and their agency. One commonly used tactic is to replace the term 'public' with 'publics', to try to convey this complexity.</a:t>
            </a:r>
          </a:p>
        </p:txBody>
      </p:sp>
      <p:sp>
        <p:nvSpPr>
          <p:cNvPr id="4" name="TextBox 3"/>
          <p:cNvSpPr txBox="1"/>
          <p:nvPr/>
        </p:nvSpPr>
        <p:spPr>
          <a:xfrm>
            <a:off x="7276011" y="5904411"/>
            <a:ext cx="3984172" cy="400110"/>
          </a:xfrm>
          <a:prstGeom prst="rect">
            <a:avLst/>
          </a:prstGeom>
          <a:noFill/>
        </p:spPr>
        <p:txBody>
          <a:bodyPr wrap="square" rtlCol="0">
            <a:spAutoFit/>
          </a:bodyPr>
          <a:lstStyle/>
          <a:p>
            <a:r>
              <a:rPr lang="en-GB" sz="2000"/>
              <a:t>NCCPE</a:t>
            </a:r>
          </a:p>
        </p:txBody>
      </p:sp>
    </p:spTree>
    <p:extLst>
      <p:ext uri="{BB962C8B-B14F-4D97-AF65-F5344CB8AC3E}">
        <p14:creationId xmlns:p14="http://schemas.microsoft.com/office/powerpoint/2010/main" val="2649817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5575" y="239446"/>
            <a:ext cx="3779148" cy="2834141"/>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3168" y="239446"/>
            <a:ext cx="3779140" cy="2834141"/>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13203" r="15426"/>
          <a:stretch/>
        </p:blipFill>
        <p:spPr>
          <a:xfrm>
            <a:off x="155575" y="3534545"/>
            <a:ext cx="3613511" cy="2777765"/>
          </a:xfrm>
          <a:prstGeom prst="rect">
            <a:avLst/>
          </a:prstGeom>
        </p:spPr>
      </p:pic>
      <p:pic>
        <p:nvPicPr>
          <p:cNvPr id="2050" name="Picture 2" descr="Image result for group of older adults"/>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102096" y="3534545"/>
            <a:ext cx="3900158" cy="277776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Image result for classic car club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Image may contain: 2 people, people smiling, car and outdoo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9121"/>
          <a:stretch/>
        </p:blipFill>
        <p:spPr bwMode="auto">
          <a:xfrm>
            <a:off x="8102096" y="239445"/>
            <a:ext cx="3863481" cy="28341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oil worker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24182" y="3534545"/>
            <a:ext cx="3821674" cy="286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18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F3B0-D10D-6942-B824-F9E5CF248EA3}"/>
              </a:ext>
            </a:extLst>
          </p:cNvPr>
          <p:cNvSpPr>
            <a:spLocks noGrp="1"/>
          </p:cNvSpPr>
          <p:nvPr>
            <p:ph type="title"/>
          </p:nvPr>
        </p:nvSpPr>
        <p:spPr/>
        <p:txBody>
          <a:bodyPr/>
          <a:lstStyle/>
          <a:p>
            <a:r>
              <a:rPr lang="en-GB"/>
              <a:t>From NCCPE</a:t>
            </a:r>
          </a:p>
        </p:txBody>
      </p:sp>
      <p:sp>
        <p:nvSpPr>
          <p:cNvPr id="3" name="Content Placeholder 2">
            <a:extLst>
              <a:ext uri="{FF2B5EF4-FFF2-40B4-BE49-F238E27FC236}">
                <a16:creationId xmlns:a16="http://schemas.microsoft.com/office/drawing/2014/main" id="{565A60AE-9A33-404F-9914-9DBE28B08979}"/>
              </a:ext>
            </a:extLst>
          </p:cNvPr>
          <p:cNvSpPr>
            <a:spLocks noGrp="1"/>
          </p:cNvSpPr>
          <p:nvPr>
            <p:ph idx="1"/>
          </p:nvPr>
        </p:nvSpPr>
        <p:spPr>
          <a:xfrm>
            <a:off x="386380" y="1782595"/>
            <a:ext cx="10515600" cy="4351338"/>
          </a:xfrm>
        </p:spPr>
        <p:txBody>
          <a:bodyPr/>
          <a:lstStyle/>
          <a:p>
            <a:pPr marL="0" indent="0">
              <a:buNone/>
            </a:pPr>
            <a:r>
              <a:rPr lang="en-GB"/>
              <a:t>Regarding your audience :</a:t>
            </a:r>
          </a:p>
          <a:p>
            <a:pPr marL="0" indent="0">
              <a:buNone/>
            </a:pPr>
            <a:endParaRPr lang="en-GB"/>
          </a:p>
          <a:p>
            <a:pPr marL="0" indent="0">
              <a:buNone/>
            </a:pPr>
            <a:r>
              <a:rPr lang="en-GB"/>
              <a:t>Build a profile of your target group. Make a list of what they do, what they read, what they listen to, where they go, how they like to find out about events. You may have to make some assumptions but be wary of stereotyping</a:t>
            </a:r>
          </a:p>
        </p:txBody>
      </p:sp>
      <p:sp>
        <p:nvSpPr>
          <p:cNvPr id="4" name="Sun 3">
            <a:extLst>
              <a:ext uri="{FF2B5EF4-FFF2-40B4-BE49-F238E27FC236}">
                <a16:creationId xmlns:a16="http://schemas.microsoft.com/office/drawing/2014/main" id="{8C731B37-1815-D142-95F6-4A00FD1B65C7}"/>
              </a:ext>
            </a:extLst>
          </p:cNvPr>
          <p:cNvSpPr/>
          <p:nvPr/>
        </p:nvSpPr>
        <p:spPr>
          <a:xfrm>
            <a:off x="10339965" y="365129"/>
            <a:ext cx="1325563" cy="1325563"/>
          </a:xfrm>
          <a:prstGeom prst="su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95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Identifying ‘your public’: market segmentation</a:t>
            </a:r>
          </a:p>
        </p:txBody>
      </p:sp>
      <p:sp>
        <p:nvSpPr>
          <p:cNvPr id="3" name="Content Placeholder 2"/>
          <p:cNvSpPr>
            <a:spLocks noGrp="1"/>
          </p:cNvSpPr>
          <p:nvPr>
            <p:ph idx="1"/>
          </p:nvPr>
        </p:nvSpPr>
        <p:spPr>
          <a:xfrm>
            <a:off x="551145" y="1868495"/>
            <a:ext cx="8870441" cy="4351338"/>
          </a:xfrm>
        </p:spPr>
        <p:txBody>
          <a:bodyPr/>
          <a:lstStyle/>
          <a:p>
            <a:r>
              <a:rPr lang="en-GB" dirty="0"/>
              <a:t>Demographic </a:t>
            </a:r>
          </a:p>
          <a:p>
            <a:r>
              <a:rPr lang="en-GB" dirty="0"/>
              <a:t>Behavioural / Lifestyle e.g. </a:t>
            </a:r>
            <a:r>
              <a:rPr lang="en-GB" sz="2800" dirty="0">
                <a:hlinkClick r:id="rId2"/>
              </a:rPr>
              <a:t>Arts Council Audience Spectrum</a:t>
            </a:r>
            <a:endParaRPr lang="en-GB" dirty="0"/>
          </a:p>
          <a:p>
            <a:r>
              <a:rPr lang="en-GB" dirty="0"/>
              <a:t>Income / Class e.g. </a:t>
            </a:r>
            <a:r>
              <a:rPr lang="en-GB" sz="2800" dirty="0">
                <a:hlinkClick r:id="rId3"/>
              </a:rPr>
              <a:t>NRS social grade</a:t>
            </a:r>
            <a:r>
              <a:rPr lang="en-GB" sz="2800" dirty="0"/>
              <a:t>, </a:t>
            </a:r>
            <a:r>
              <a:rPr lang="en-GB" sz="2800" dirty="0">
                <a:hlinkClick r:id="rId4"/>
              </a:rPr>
              <a:t>Great British Class survey </a:t>
            </a:r>
            <a:endParaRPr lang="en-GB" sz="2800" dirty="0"/>
          </a:p>
          <a:p>
            <a:r>
              <a:rPr lang="en-GB" dirty="0"/>
              <a:t>Role e.g. funders, policy makers</a:t>
            </a:r>
            <a:endParaRPr lang="en-GB" sz="2800" dirty="0"/>
          </a:p>
          <a:p>
            <a:endParaRPr lang="en-GB" dirty="0"/>
          </a:p>
        </p:txBody>
      </p:sp>
    </p:spTree>
    <p:extLst>
      <p:ext uri="{BB962C8B-B14F-4D97-AF65-F5344CB8AC3E}">
        <p14:creationId xmlns:p14="http://schemas.microsoft.com/office/powerpoint/2010/main" val="3442273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14AE-0641-4AED-932E-8C370F5EFFD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28A1212-65C9-40B1-8141-6628C6B70D8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8158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9F2A-37CE-427A-874A-0084ECC03072}"/>
              </a:ext>
            </a:extLst>
          </p:cNvPr>
          <p:cNvSpPr>
            <a:spLocks noGrp="1"/>
          </p:cNvSpPr>
          <p:nvPr>
            <p:ph type="title"/>
          </p:nvPr>
        </p:nvSpPr>
        <p:spPr/>
        <p:txBody>
          <a:bodyPr/>
          <a:lstStyle/>
          <a:p>
            <a:r>
              <a:rPr lang="en-GB" dirty="0"/>
              <a:t>Thinking about your audience</a:t>
            </a:r>
          </a:p>
        </p:txBody>
      </p:sp>
      <p:sp>
        <p:nvSpPr>
          <p:cNvPr id="3" name="Content Placeholder 2">
            <a:extLst>
              <a:ext uri="{FF2B5EF4-FFF2-40B4-BE49-F238E27FC236}">
                <a16:creationId xmlns:a16="http://schemas.microsoft.com/office/drawing/2014/main" id="{89894430-BE85-450F-B842-60BB7E31D72A}"/>
              </a:ext>
            </a:extLst>
          </p:cNvPr>
          <p:cNvSpPr>
            <a:spLocks noGrp="1"/>
          </p:cNvSpPr>
          <p:nvPr>
            <p:ph idx="1"/>
          </p:nvPr>
        </p:nvSpPr>
        <p:spPr/>
        <p:txBody>
          <a:bodyPr>
            <a:normAutofit/>
          </a:bodyPr>
          <a:lstStyle/>
          <a:p>
            <a:pPr marL="0" indent="0">
              <a:buNone/>
            </a:pPr>
            <a:endParaRPr lang="en-GB" dirty="0"/>
          </a:p>
          <a:p>
            <a:pPr marL="0" indent="0">
              <a:buNone/>
            </a:pPr>
            <a:r>
              <a:rPr lang="en-GB" dirty="0"/>
              <a:t>Why might they be interested?</a:t>
            </a:r>
          </a:p>
          <a:p>
            <a:pPr marL="0" indent="0">
              <a:buNone/>
            </a:pPr>
            <a:endParaRPr lang="en-GB" dirty="0"/>
          </a:p>
          <a:p>
            <a:pPr marL="0" indent="0">
              <a:buNone/>
            </a:pPr>
            <a:r>
              <a:rPr lang="en-GB" dirty="0"/>
              <a:t>Why might it be important to share your research with them?</a:t>
            </a:r>
          </a:p>
          <a:p>
            <a:pPr marL="0" indent="0">
              <a:buNone/>
            </a:pPr>
            <a:endParaRPr lang="en-GB" dirty="0"/>
          </a:p>
          <a:p>
            <a:pPr marL="0" indent="0">
              <a:buNone/>
            </a:pPr>
            <a:r>
              <a:rPr lang="en-GB" dirty="0"/>
              <a:t>What is the ‘hook’?</a:t>
            </a:r>
          </a:p>
        </p:txBody>
      </p:sp>
    </p:spTree>
    <p:extLst>
      <p:ext uri="{BB962C8B-B14F-4D97-AF65-F5344CB8AC3E}">
        <p14:creationId xmlns:p14="http://schemas.microsoft.com/office/powerpoint/2010/main" val="415444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7B01-F8F3-406A-B146-547B2A366EFA}"/>
              </a:ext>
            </a:extLst>
          </p:cNvPr>
          <p:cNvSpPr>
            <a:spLocks noGrp="1"/>
          </p:cNvSpPr>
          <p:nvPr>
            <p:ph type="title"/>
          </p:nvPr>
        </p:nvSpPr>
        <p:spPr/>
        <p:txBody>
          <a:bodyPr/>
          <a:lstStyle/>
          <a:p>
            <a:r>
              <a:rPr lang="en-GB"/>
              <a:t>Online session etiquette </a:t>
            </a:r>
          </a:p>
        </p:txBody>
      </p:sp>
      <p:sp>
        <p:nvSpPr>
          <p:cNvPr id="3" name="Content Placeholder 2">
            <a:extLst>
              <a:ext uri="{FF2B5EF4-FFF2-40B4-BE49-F238E27FC236}">
                <a16:creationId xmlns:a16="http://schemas.microsoft.com/office/drawing/2014/main" id="{6DABA605-A2D2-4F3B-A805-532F12AEED49}"/>
              </a:ext>
            </a:extLst>
          </p:cNvPr>
          <p:cNvSpPr>
            <a:spLocks noGrp="1"/>
          </p:cNvSpPr>
          <p:nvPr>
            <p:ph idx="1"/>
          </p:nvPr>
        </p:nvSpPr>
        <p:spPr>
          <a:xfrm>
            <a:off x="838201" y="1825625"/>
            <a:ext cx="9413630" cy="4351338"/>
          </a:xfrm>
        </p:spPr>
        <p:txBody>
          <a:bodyPr/>
          <a:lstStyle/>
          <a:p>
            <a:pPr>
              <a:lnSpc>
                <a:spcPct val="150000"/>
              </a:lnSpc>
            </a:pPr>
            <a:r>
              <a:rPr lang="en-GB" dirty="0"/>
              <a:t>Code of conduct</a:t>
            </a:r>
          </a:p>
          <a:p>
            <a:pPr>
              <a:lnSpc>
                <a:spcPct val="150000"/>
              </a:lnSpc>
            </a:pPr>
            <a:r>
              <a:rPr lang="en-GB" dirty="0"/>
              <a:t>Engage with activities, even when your video/mic is off</a:t>
            </a:r>
          </a:p>
          <a:p>
            <a:pPr>
              <a:lnSpc>
                <a:spcPct val="150000"/>
              </a:lnSpc>
            </a:pPr>
            <a:r>
              <a:rPr lang="en-GB" dirty="0"/>
              <a:t>Mix of tasks, some individual, some via chat, and some with mic and video on (if possible)</a:t>
            </a:r>
          </a:p>
          <a:p>
            <a:pPr>
              <a:lnSpc>
                <a:spcPct val="150000"/>
              </a:lnSpc>
            </a:pPr>
            <a:r>
              <a:rPr lang="en-GB" dirty="0"/>
              <a:t>Breakout spaces</a:t>
            </a:r>
          </a:p>
        </p:txBody>
      </p:sp>
    </p:spTree>
    <p:extLst>
      <p:ext uri="{BB962C8B-B14F-4D97-AF65-F5344CB8AC3E}">
        <p14:creationId xmlns:p14="http://schemas.microsoft.com/office/powerpoint/2010/main" val="275958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Activity 4: Half-life your message</a:t>
            </a:r>
          </a:p>
        </p:txBody>
      </p:sp>
      <p:sp>
        <p:nvSpPr>
          <p:cNvPr id="4" name="Content Placeholder 3"/>
          <p:cNvSpPr>
            <a:spLocks noGrp="1"/>
          </p:cNvSpPr>
          <p:nvPr>
            <p:ph idx="1"/>
          </p:nvPr>
        </p:nvSpPr>
        <p:spPr>
          <a:xfrm>
            <a:off x="838201" y="1825625"/>
            <a:ext cx="9370806" cy="4351338"/>
          </a:xfrm>
        </p:spPr>
        <p:txBody>
          <a:bodyPr>
            <a:normAutofit/>
          </a:bodyPr>
          <a:lstStyle/>
          <a:p>
            <a:pPr marL="0" indent="0">
              <a:buNone/>
            </a:pPr>
            <a:r>
              <a:rPr lang="en-GB" dirty="0"/>
              <a:t>In this short activity you will progressively distil the essence of your current research into shorter and shorter statements.</a:t>
            </a:r>
          </a:p>
          <a:p>
            <a:pPr marL="0" indent="0">
              <a:buNone/>
            </a:pPr>
            <a:endParaRPr lang="en-GB" dirty="0"/>
          </a:p>
          <a:p>
            <a:pPr marL="0" indent="0">
              <a:buNone/>
            </a:pPr>
            <a:r>
              <a:rPr lang="en-GB" dirty="0"/>
              <a:t>Work in pairs (or threes) in breakout rooms (with mics and videos on).</a:t>
            </a:r>
          </a:p>
        </p:txBody>
      </p:sp>
    </p:spTree>
    <p:extLst>
      <p:ext uri="{BB962C8B-B14F-4D97-AF65-F5344CB8AC3E}">
        <p14:creationId xmlns:p14="http://schemas.microsoft.com/office/powerpoint/2010/main" val="175576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A07-62F7-4B57-B847-48A839B21309}"/>
              </a:ext>
            </a:extLst>
          </p:cNvPr>
          <p:cNvSpPr>
            <a:spLocks noGrp="1"/>
          </p:cNvSpPr>
          <p:nvPr>
            <p:ph type="title"/>
          </p:nvPr>
        </p:nvSpPr>
        <p:spPr/>
        <p:txBody>
          <a:bodyPr/>
          <a:lstStyle/>
          <a:p>
            <a:r>
              <a:rPr lang="en-GB"/>
              <a:t>What to do:</a:t>
            </a:r>
          </a:p>
        </p:txBody>
      </p:sp>
      <p:sp>
        <p:nvSpPr>
          <p:cNvPr id="3" name="Content Placeholder 2">
            <a:extLst>
              <a:ext uri="{FF2B5EF4-FFF2-40B4-BE49-F238E27FC236}">
                <a16:creationId xmlns:a16="http://schemas.microsoft.com/office/drawing/2014/main" id="{A2AEFB02-71D5-4F38-944C-68CABCAF8FFA}"/>
              </a:ext>
            </a:extLst>
          </p:cNvPr>
          <p:cNvSpPr>
            <a:spLocks noGrp="1"/>
          </p:cNvSpPr>
          <p:nvPr>
            <p:ph idx="1"/>
          </p:nvPr>
        </p:nvSpPr>
        <p:spPr>
          <a:xfrm>
            <a:off x="838201" y="1825625"/>
            <a:ext cx="9435352" cy="4351338"/>
          </a:xfrm>
        </p:spPr>
        <p:txBody>
          <a:bodyPr>
            <a:normAutofit/>
          </a:bodyPr>
          <a:lstStyle/>
          <a:p>
            <a:pPr marL="514350" indent="-514350">
              <a:buFont typeface="+mj-lt"/>
              <a:buAutoNum type="arabicPeriod"/>
            </a:pPr>
            <a:r>
              <a:rPr lang="en-GB" b="1" dirty="0"/>
              <a:t>Stand up</a:t>
            </a:r>
          </a:p>
          <a:p>
            <a:pPr marL="514350" indent="-514350">
              <a:buFont typeface="+mj-lt"/>
              <a:buAutoNum type="arabicPeriod"/>
            </a:pPr>
            <a:r>
              <a:rPr lang="en-GB" dirty="0"/>
              <a:t>Talk about your research for 1 minute.  Try to identify what is the key thing about what you are doing</a:t>
            </a:r>
          </a:p>
          <a:p>
            <a:pPr marL="514350" indent="-514350">
              <a:buFont typeface="+mj-lt"/>
              <a:buAutoNum type="arabicPeriod"/>
            </a:pPr>
            <a:r>
              <a:rPr lang="en-GB" dirty="0"/>
              <a:t>Now using what you have just said, talk about your research for 30 seconds.</a:t>
            </a:r>
          </a:p>
          <a:p>
            <a:pPr marL="514350" indent="-514350">
              <a:buFont typeface="+mj-lt"/>
              <a:buAutoNum type="arabicPeriod"/>
            </a:pPr>
            <a:r>
              <a:rPr lang="en-GB" dirty="0"/>
              <a:t>And now for 15 seconds</a:t>
            </a:r>
          </a:p>
          <a:p>
            <a:pPr marL="514350" indent="-514350">
              <a:buFont typeface="+mj-lt"/>
              <a:buAutoNum type="arabicPeriod"/>
            </a:pPr>
            <a:r>
              <a:rPr lang="en-GB" dirty="0"/>
              <a:t>Finally explain the essence of your research in 8 seconds.</a:t>
            </a:r>
          </a:p>
          <a:p>
            <a:pPr marL="514350" indent="-514350">
              <a:buFont typeface="+mj-lt"/>
              <a:buAutoNum type="arabicPeriod"/>
            </a:pPr>
            <a:endParaRPr lang="en-GB" dirty="0"/>
          </a:p>
          <a:p>
            <a:pPr marL="0" indent="0">
              <a:buNone/>
            </a:pPr>
            <a:endParaRPr lang="en-GB" dirty="0"/>
          </a:p>
        </p:txBody>
      </p:sp>
    </p:spTree>
    <p:extLst>
      <p:ext uri="{BB962C8B-B14F-4D97-AF65-F5344CB8AC3E}">
        <p14:creationId xmlns:p14="http://schemas.microsoft.com/office/powerpoint/2010/main" val="2005721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964F-F925-4056-8EC4-E713055DA96A}"/>
              </a:ext>
            </a:extLst>
          </p:cNvPr>
          <p:cNvSpPr>
            <a:spLocks noGrp="1"/>
          </p:cNvSpPr>
          <p:nvPr>
            <p:ph type="title"/>
          </p:nvPr>
        </p:nvSpPr>
        <p:spPr/>
        <p:txBody>
          <a:bodyPr/>
          <a:lstStyle/>
          <a:p>
            <a:r>
              <a:rPr lang="en-GB"/>
              <a:t>Your audience…</a:t>
            </a:r>
          </a:p>
        </p:txBody>
      </p:sp>
      <p:sp>
        <p:nvSpPr>
          <p:cNvPr id="3" name="Content Placeholder 2">
            <a:extLst>
              <a:ext uri="{FF2B5EF4-FFF2-40B4-BE49-F238E27FC236}">
                <a16:creationId xmlns:a16="http://schemas.microsoft.com/office/drawing/2014/main" id="{0872F1C9-5217-4194-AB52-3E6DD2B3C58F}"/>
              </a:ext>
            </a:extLst>
          </p:cNvPr>
          <p:cNvSpPr>
            <a:spLocks noGrp="1"/>
          </p:cNvSpPr>
          <p:nvPr>
            <p:ph idx="1"/>
          </p:nvPr>
        </p:nvSpPr>
        <p:spPr>
          <a:xfrm>
            <a:off x="838201" y="1825625"/>
            <a:ext cx="9413837" cy="4351338"/>
          </a:xfrm>
        </p:spPr>
        <p:txBody>
          <a:bodyPr/>
          <a:lstStyle/>
          <a:p>
            <a:pPr marL="0" indent="0">
              <a:buNone/>
            </a:pPr>
            <a:r>
              <a:rPr lang="en-GB"/>
              <a:t>A family member or friend who does not have a scientific background.</a:t>
            </a:r>
          </a:p>
        </p:txBody>
      </p:sp>
    </p:spTree>
    <p:extLst>
      <p:ext uri="{BB962C8B-B14F-4D97-AF65-F5344CB8AC3E}">
        <p14:creationId xmlns:p14="http://schemas.microsoft.com/office/powerpoint/2010/main" val="3407681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5F95-7A68-4866-ACEB-1244FFDA00B6}"/>
              </a:ext>
            </a:extLst>
          </p:cNvPr>
          <p:cNvSpPr>
            <a:spLocks noGrp="1"/>
          </p:cNvSpPr>
          <p:nvPr>
            <p:ph type="title"/>
          </p:nvPr>
        </p:nvSpPr>
        <p:spPr/>
        <p:txBody>
          <a:bodyPr/>
          <a:lstStyle/>
          <a:p>
            <a:r>
              <a:rPr lang="en-GB"/>
              <a:t>Let’s go…</a:t>
            </a:r>
          </a:p>
        </p:txBody>
      </p:sp>
      <p:sp>
        <p:nvSpPr>
          <p:cNvPr id="3" name="Content Placeholder 2">
            <a:extLst>
              <a:ext uri="{FF2B5EF4-FFF2-40B4-BE49-F238E27FC236}">
                <a16:creationId xmlns:a16="http://schemas.microsoft.com/office/drawing/2014/main" id="{B4C4C78A-1849-4F59-973B-55B15C1EB13C}"/>
              </a:ext>
            </a:extLst>
          </p:cNvPr>
          <p:cNvSpPr>
            <a:spLocks noGrp="1"/>
          </p:cNvSpPr>
          <p:nvPr>
            <p:ph idx="1"/>
          </p:nvPr>
        </p:nvSpPr>
        <p:spPr>
          <a:xfrm>
            <a:off x="838201" y="1825625"/>
            <a:ext cx="9811870" cy="4351338"/>
          </a:xfrm>
        </p:spPr>
        <p:txBody>
          <a:bodyPr/>
          <a:lstStyle/>
          <a:p>
            <a:r>
              <a:rPr lang="en-GB" dirty="0"/>
              <a:t>Choose who will speak first</a:t>
            </a:r>
          </a:p>
          <a:p>
            <a:r>
              <a:rPr lang="en-GB" dirty="0"/>
              <a:t>The other person acts as a time-keeper.</a:t>
            </a:r>
          </a:p>
          <a:p>
            <a:r>
              <a:rPr lang="en-GB" dirty="0"/>
              <a:t>Repeat the activity so you both get chance to speak.</a:t>
            </a:r>
          </a:p>
          <a:p>
            <a:endParaRPr lang="en-GB" dirty="0"/>
          </a:p>
        </p:txBody>
      </p:sp>
    </p:spTree>
    <p:extLst>
      <p:ext uri="{BB962C8B-B14F-4D97-AF65-F5344CB8AC3E}">
        <p14:creationId xmlns:p14="http://schemas.microsoft.com/office/powerpoint/2010/main" val="2936805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31C6-573C-4C20-8462-4DF5A8B2FE13}"/>
              </a:ext>
            </a:extLst>
          </p:cNvPr>
          <p:cNvSpPr>
            <a:spLocks noGrp="1"/>
          </p:cNvSpPr>
          <p:nvPr>
            <p:ph type="title"/>
          </p:nvPr>
        </p:nvSpPr>
        <p:spPr/>
        <p:txBody>
          <a:bodyPr/>
          <a:lstStyle/>
          <a:p>
            <a:r>
              <a:rPr lang="en-GB" dirty="0"/>
              <a:t>Feedback and Reflection</a:t>
            </a:r>
          </a:p>
        </p:txBody>
      </p:sp>
      <p:sp>
        <p:nvSpPr>
          <p:cNvPr id="3" name="Content Placeholder 2">
            <a:extLst>
              <a:ext uri="{FF2B5EF4-FFF2-40B4-BE49-F238E27FC236}">
                <a16:creationId xmlns:a16="http://schemas.microsoft.com/office/drawing/2014/main" id="{8CBB4314-3CD1-44C8-B742-4AE3B9CB1CC9}"/>
              </a:ext>
            </a:extLst>
          </p:cNvPr>
          <p:cNvSpPr>
            <a:spLocks noGrp="1"/>
          </p:cNvSpPr>
          <p:nvPr>
            <p:ph idx="1"/>
          </p:nvPr>
        </p:nvSpPr>
        <p:spPr>
          <a:xfrm>
            <a:off x="838201" y="1825625"/>
            <a:ext cx="9300098" cy="4351338"/>
          </a:xfrm>
        </p:spPr>
        <p:txBody>
          <a:bodyPr/>
          <a:lstStyle/>
          <a:p>
            <a:r>
              <a:rPr lang="en-GB" dirty="0"/>
              <a:t>Did you like the central message about your research that emerged from Half-life your message?</a:t>
            </a:r>
          </a:p>
          <a:p>
            <a:r>
              <a:rPr lang="en-GB" dirty="0"/>
              <a:t>Is the central message appropriate for the audience we had in mind?</a:t>
            </a:r>
          </a:p>
          <a:p>
            <a:r>
              <a:rPr lang="en-GB" dirty="0"/>
              <a:t>Did it help you to think about what topics are critical to explaining what you are doing?</a:t>
            </a:r>
          </a:p>
        </p:txBody>
      </p:sp>
    </p:spTree>
    <p:extLst>
      <p:ext uri="{BB962C8B-B14F-4D97-AF65-F5344CB8AC3E}">
        <p14:creationId xmlns:p14="http://schemas.microsoft.com/office/powerpoint/2010/main" val="1314896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9063-3BA8-44F7-8597-CD3B785904EA}"/>
              </a:ext>
            </a:extLst>
          </p:cNvPr>
          <p:cNvSpPr>
            <a:spLocks noGrp="1"/>
          </p:cNvSpPr>
          <p:nvPr>
            <p:ph type="title"/>
          </p:nvPr>
        </p:nvSpPr>
        <p:spPr/>
        <p:txBody>
          <a:bodyPr/>
          <a:lstStyle/>
          <a:p>
            <a:r>
              <a:rPr lang="en-GB" dirty="0"/>
              <a:t>Final questions / comments</a:t>
            </a:r>
          </a:p>
        </p:txBody>
      </p:sp>
      <p:sp>
        <p:nvSpPr>
          <p:cNvPr id="3" name="Content Placeholder 2">
            <a:extLst>
              <a:ext uri="{FF2B5EF4-FFF2-40B4-BE49-F238E27FC236}">
                <a16:creationId xmlns:a16="http://schemas.microsoft.com/office/drawing/2014/main" id="{0AA1541C-C4A1-4175-B295-E1C7C1813FB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06263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0847-1C69-4F39-933F-FCE3C3058DC0}"/>
              </a:ext>
            </a:extLst>
          </p:cNvPr>
          <p:cNvSpPr>
            <a:spLocks noGrp="1"/>
          </p:cNvSpPr>
          <p:nvPr>
            <p:ph type="ctrTitle"/>
          </p:nvPr>
        </p:nvSpPr>
        <p:spPr/>
        <p:txBody>
          <a:bodyPr/>
          <a:lstStyle/>
          <a:p>
            <a:r>
              <a:rPr lang="en-GB"/>
              <a:t>Thanks for taking part!</a:t>
            </a:r>
          </a:p>
        </p:txBody>
      </p:sp>
      <p:sp>
        <p:nvSpPr>
          <p:cNvPr id="3" name="Content Placeholder 2">
            <a:extLst>
              <a:ext uri="{FF2B5EF4-FFF2-40B4-BE49-F238E27FC236}">
                <a16:creationId xmlns:a16="http://schemas.microsoft.com/office/drawing/2014/main" id="{885AFF4E-0016-4BB2-A2F0-AEC64857833C}"/>
              </a:ext>
            </a:extLst>
          </p:cNvPr>
          <p:cNvSpPr>
            <a:spLocks noGrp="1"/>
          </p:cNvSpPr>
          <p:nvPr>
            <p:ph type="subTitle" idx="1"/>
          </p:nvPr>
        </p:nvSpPr>
        <p:spPr/>
        <p:txBody>
          <a:bodyPr/>
          <a:lstStyle/>
          <a:p>
            <a:r>
              <a:rPr lang="en-GB"/>
              <a:t>Any questions?</a:t>
            </a:r>
          </a:p>
          <a:p>
            <a:endParaRPr lang="en-GB"/>
          </a:p>
          <a:p>
            <a:r>
              <a:rPr lang="en-GB">
                <a:hlinkClick r:id="rId2"/>
              </a:rPr>
              <a:t>carol.davenport@northumbria.ac.uk</a:t>
            </a:r>
            <a:r>
              <a:rPr lang="en-GB"/>
              <a:t> </a:t>
            </a:r>
          </a:p>
        </p:txBody>
      </p:sp>
    </p:spTree>
    <p:extLst>
      <p:ext uri="{BB962C8B-B14F-4D97-AF65-F5344CB8AC3E}">
        <p14:creationId xmlns:p14="http://schemas.microsoft.com/office/powerpoint/2010/main" val="27642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106" y="593542"/>
            <a:ext cx="7242658" cy="923330"/>
          </a:xfrm>
          <a:prstGeom prst="rect">
            <a:avLst/>
          </a:prstGeom>
          <a:noFill/>
        </p:spPr>
        <p:txBody>
          <a:bodyPr wrap="square" rtlCol="0">
            <a:spAutoFit/>
          </a:bodyPr>
          <a:lstStyle/>
          <a:p>
            <a:r>
              <a:rPr lang="en-GB" sz="5400" b="1">
                <a:solidFill>
                  <a:srgbClr val="F8971D"/>
                </a:solidFill>
                <a:latin typeface="Azo Sans" panose="02000000000000000000" pitchFamily="2" charset="77"/>
                <a:ea typeface="Myriad Pro Light" charset="0"/>
                <a:cs typeface="Myriad Pro Light" charset="0"/>
              </a:rPr>
              <a:t>Icebreaker</a:t>
            </a:r>
            <a:endParaRPr lang="en-GB" sz="4400" b="1">
              <a:solidFill>
                <a:srgbClr val="F8971D"/>
              </a:solidFill>
              <a:latin typeface="Azo Sans" panose="02000000000000000000" pitchFamily="2" charset="77"/>
              <a:ea typeface="Myriad Pro Light" charset="0"/>
              <a:cs typeface="Myriad Pro Light" charset="0"/>
            </a:endParaRPr>
          </a:p>
        </p:txBody>
      </p:sp>
      <p:sp>
        <p:nvSpPr>
          <p:cNvPr id="3" name="TextBox 2">
            <a:extLst>
              <a:ext uri="{FF2B5EF4-FFF2-40B4-BE49-F238E27FC236}">
                <a16:creationId xmlns:a16="http://schemas.microsoft.com/office/drawing/2014/main" id="{1B963285-B3BA-574F-87F1-FBE347929F70}"/>
              </a:ext>
            </a:extLst>
          </p:cNvPr>
          <p:cNvSpPr txBox="1"/>
          <p:nvPr/>
        </p:nvSpPr>
        <p:spPr>
          <a:xfrm>
            <a:off x="620137" y="1712627"/>
            <a:ext cx="10321821" cy="584775"/>
          </a:xfrm>
          <a:prstGeom prst="rect">
            <a:avLst/>
          </a:prstGeom>
          <a:noFill/>
        </p:spPr>
        <p:txBody>
          <a:bodyPr wrap="square" rtlCol="0">
            <a:spAutoFit/>
          </a:bodyPr>
          <a:lstStyle/>
          <a:p>
            <a:r>
              <a:rPr lang="en-US" sz="3200">
                <a:latin typeface="Azo Sans" panose="02000000000000000000" pitchFamily="2" charset="77"/>
              </a:rPr>
              <a:t>Connect 2 UNRELATED ideas. </a:t>
            </a:r>
          </a:p>
        </p:txBody>
      </p:sp>
      <p:grpSp>
        <p:nvGrpSpPr>
          <p:cNvPr id="13" name="Group 12">
            <a:extLst>
              <a:ext uri="{FF2B5EF4-FFF2-40B4-BE49-F238E27FC236}">
                <a16:creationId xmlns:a16="http://schemas.microsoft.com/office/drawing/2014/main" id="{BD6F7A75-F1C3-0B43-8E12-519557465B3A}"/>
              </a:ext>
            </a:extLst>
          </p:cNvPr>
          <p:cNvGrpSpPr/>
          <p:nvPr/>
        </p:nvGrpSpPr>
        <p:grpSpPr>
          <a:xfrm>
            <a:off x="526637" y="3385837"/>
            <a:ext cx="11388226" cy="3086242"/>
            <a:chOff x="526637" y="3385837"/>
            <a:chExt cx="11388226" cy="3086242"/>
          </a:xfrm>
        </p:grpSpPr>
        <p:sp>
          <p:nvSpPr>
            <p:cNvPr id="6" name="Rectangle 5">
              <a:extLst>
                <a:ext uri="{FF2B5EF4-FFF2-40B4-BE49-F238E27FC236}">
                  <a16:creationId xmlns:a16="http://schemas.microsoft.com/office/drawing/2014/main" id="{47A3E377-C075-9649-A977-FDAF4874FAFD}"/>
                </a:ext>
              </a:extLst>
            </p:cNvPr>
            <p:cNvSpPr/>
            <p:nvPr/>
          </p:nvSpPr>
          <p:spPr>
            <a:xfrm>
              <a:off x="3916469" y="3669174"/>
              <a:ext cx="1493134" cy="1689903"/>
            </a:xfrm>
            <a:prstGeom prst="rect">
              <a:avLst/>
            </a:prstGeom>
            <a:noFill/>
            <a:ln w="635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Myriad Pro Light" panose="020B0403030403020204" pitchFamily="34" charset="0"/>
                </a:rPr>
                <a:t>Word</a:t>
              </a:r>
            </a:p>
            <a:p>
              <a:pPr algn="ctr"/>
              <a:r>
                <a:rPr lang="en-US" sz="3200" b="1">
                  <a:solidFill>
                    <a:schemeClr val="tx1"/>
                  </a:solidFill>
                  <a:latin typeface="Myriad Pro Light" panose="020B0403030403020204" pitchFamily="34" charset="0"/>
                </a:rPr>
                <a:t>2</a:t>
              </a:r>
            </a:p>
          </p:txBody>
        </p:sp>
        <p:cxnSp>
          <p:nvCxnSpPr>
            <p:cNvPr id="10" name="Straight Arrow Connector 9">
              <a:extLst>
                <a:ext uri="{FF2B5EF4-FFF2-40B4-BE49-F238E27FC236}">
                  <a16:creationId xmlns:a16="http://schemas.microsoft.com/office/drawing/2014/main" id="{A441FE13-5AB2-8644-B5C3-1D1AACFC9A41}"/>
                </a:ext>
              </a:extLst>
            </p:cNvPr>
            <p:cNvCxnSpPr>
              <a:cxnSpLocks/>
            </p:cNvCxnSpPr>
            <p:nvPr/>
          </p:nvCxnSpPr>
          <p:spPr>
            <a:xfrm flipV="1">
              <a:off x="2871485" y="4514124"/>
              <a:ext cx="870031"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C384CE-BBB1-4341-AA60-418ADD2FA483}"/>
                </a:ext>
              </a:extLst>
            </p:cNvPr>
            <p:cNvCxnSpPr>
              <a:cxnSpLocks/>
            </p:cNvCxnSpPr>
            <p:nvPr/>
          </p:nvCxnSpPr>
          <p:spPr>
            <a:xfrm>
              <a:off x="5555251" y="4514124"/>
              <a:ext cx="101857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33A55D-A5E8-B142-9B2B-0AC77C641B81}"/>
                </a:ext>
              </a:extLst>
            </p:cNvPr>
            <p:cNvCxnSpPr>
              <a:cxnSpLocks/>
            </p:cNvCxnSpPr>
            <p:nvPr/>
          </p:nvCxnSpPr>
          <p:spPr>
            <a:xfrm>
              <a:off x="8387558" y="4514124"/>
              <a:ext cx="100796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878022F-3AA1-7C43-ABB9-41CD0301C162}"/>
                </a:ext>
              </a:extLst>
            </p:cNvPr>
            <p:cNvSpPr/>
            <p:nvPr/>
          </p:nvSpPr>
          <p:spPr>
            <a:xfrm>
              <a:off x="6719471" y="3669174"/>
              <a:ext cx="1493134" cy="1689903"/>
            </a:xfrm>
            <a:prstGeom prst="rect">
              <a:avLst/>
            </a:prstGeom>
            <a:noFill/>
            <a:ln w="635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Myriad Pro Light" panose="020B0403030403020204" pitchFamily="34" charset="0"/>
                </a:rPr>
                <a:t>Word</a:t>
              </a:r>
            </a:p>
            <a:p>
              <a:pPr algn="ctr"/>
              <a:r>
                <a:rPr lang="en-US" sz="3200" b="1">
                  <a:solidFill>
                    <a:schemeClr val="tx1"/>
                  </a:solidFill>
                  <a:latin typeface="Myriad Pro Light" panose="020B0403030403020204" pitchFamily="34" charset="0"/>
                </a:rPr>
                <a:t>3</a:t>
              </a:r>
            </a:p>
          </p:txBody>
        </p:sp>
        <p:sp>
          <p:nvSpPr>
            <p:cNvPr id="15" name="TextBox 14">
              <a:extLst>
                <a:ext uri="{FF2B5EF4-FFF2-40B4-BE49-F238E27FC236}">
                  <a16:creationId xmlns:a16="http://schemas.microsoft.com/office/drawing/2014/main" id="{3F563F17-1006-5E48-BF50-B9620DB53729}"/>
                </a:ext>
              </a:extLst>
            </p:cNvPr>
            <p:cNvSpPr txBox="1"/>
            <p:nvPr/>
          </p:nvSpPr>
          <p:spPr>
            <a:xfrm>
              <a:off x="1056946" y="5752619"/>
              <a:ext cx="1569661" cy="707886"/>
            </a:xfrm>
            <a:prstGeom prst="rect">
              <a:avLst/>
            </a:prstGeom>
            <a:noFill/>
          </p:spPr>
          <p:txBody>
            <a:bodyPr wrap="none" rtlCol="0">
              <a:spAutoFit/>
            </a:bodyPr>
            <a:lstStyle/>
            <a:p>
              <a:pPr algn="ctr"/>
              <a:r>
                <a:rPr lang="en-US" sz="4000">
                  <a:latin typeface="Myriad Pro Light" panose="020B0403030403020204" pitchFamily="34" charset="0"/>
                </a:rPr>
                <a:t>Rocket</a:t>
              </a:r>
            </a:p>
          </p:txBody>
        </p:sp>
        <p:sp>
          <p:nvSpPr>
            <p:cNvPr id="19" name="TextBox 18">
              <a:extLst>
                <a:ext uri="{FF2B5EF4-FFF2-40B4-BE49-F238E27FC236}">
                  <a16:creationId xmlns:a16="http://schemas.microsoft.com/office/drawing/2014/main" id="{1BB1F37E-6A7A-EA46-84FE-74B3ED3A0B92}"/>
                </a:ext>
              </a:extLst>
            </p:cNvPr>
            <p:cNvSpPr txBox="1"/>
            <p:nvPr/>
          </p:nvSpPr>
          <p:spPr>
            <a:xfrm>
              <a:off x="10202656" y="5764193"/>
              <a:ext cx="904415" cy="707886"/>
            </a:xfrm>
            <a:prstGeom prst="rect">
              <a:avLst/>
            </a:prstGeom>
            <a:noFill/>
          </p:spPr>
          <p:txBody>
            <a:bodyPr wrap="none" rtlCol="0">
              <a:spAutoFit/>
            </a:bodyPr>
            <a:lstStyle/>
            <a:p>
              <a:pPr algn="ctr"/>
              <a:r>
                <a:rPr lang="en-US" sz="4000">
                  <a:latin typeface="Myriad Pro Light" panose="020B0403030403020204" pitchFamily="34" charset="0"/>
                </a:rPr>
                <a:t>Tea</a:t>
              </a:r>
            </a:p>
          </p:txBody>
        </p:sp>
        <p:pic>
          <p:nvPicPr>
            <p:cNvPr id="5" name="Picture 4">
              <a:extLst>
                <a:ext uri="{FF2B5EF4-FFF2-40B4-BE49-F238E27FC236}">
                  <a16:creationId xmlns:a16="http://schemas.microsoft.com/office/drawing/2014/main" id="{E911DB80-3222-8C45-AB05-987B89D21B8F}"/>
                </a:ext>
              </a:extLst>
            </p:cNvPr>
            <p:cNvPicPr>
              <a:picLocks noChangeAspect="1"/>
            </p:cNvPicPr>
            <p:nvPr/>
          </p:nvPicPr>
          <p:blipFill rotWithShape="1">
            <a:blip r:embed="rId3"/>
            <a:srcRect b="15949"/>
            <a:stretch/>
          </p:blipFill>
          <p:spPr>
            <a:xfrm>
              <a:off x="526637" y="3385837"/>
              <a:ext cx="2630277" cy="2210765"/>
            </a:xfrm>
            <a:prstGeom prst="rect">
              <a:avLst/>
            </a:prstGeom>
          </p:spPr>
        </p:pic>
        <p:pic>
          <p:nvPicPr>
            <p:cNvPr id="11" name="Picture 10">
              <a:extLst>
                <a:ext uri="{FF2B5EF4-FFF2-40B4-BE49-F238E27FC236}">
                  <a16:creationId xmlns:a16="http://schemas.microsoft.com/office/drawing/2014/main" id="{D9D1BA10-5D72-484B-A167-5F772383FFCF}"/>
                </a:ext>
              </a:extLst>
            </p:cNvPr>
            <p:cNvPicPr>
              <a:picLocks noChangeAspect="1"/>
            </p:cNvPicPr>
            <p:nvPr/>
          </p:nvPicPr>
          <p:blipFill rotWithShape="1">
            <a:blip r:embed="rId4"/>
            <a:srcRect b="13160"/>
            <a:stretch/>
          </p:blipFill>
          <p:spPr>
            <a:xfrm>
              <a:off x="9394863" y="3443298"/>
              <a:ext cx="2520000" cy="2188374"/>
            </a:xfrm>
            <a:prstGeom prst="rect">
              <a:avLst/>
            </a:prstGeom>
          </p:spPr>
        </p:pic>
      </p:grpSp>
    </p:spTree>
    <p:extLst>
      <p:ext uri="{BB962C8B-B14F-4D97-AF65-F5344CB8AC3E}">
        <p14:creationId xmlns:p14="http://schemas.microsoft.com/office/powerpoint/2010/main" val="270431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106" y="593542"/>
            <a:ext cx="7242658" cy="923330"/>
          </a:xfrm>
          <a:prstGeom prst="rect">
            <a:avLst/>
          </a:prstGeom>
          <a:noFill/>
        </p:spPr>
        <p:txBody>
          <a:bodyPr wrap="square" rtlCol="0">
            <a:spAutoFit/>
          </a:bodyPr>
          <a:lstStyle/>
          <a:p>
            <a:r>
              <a:rPr lang="en-GB" sz="5400" b="1">
                <a:solidFill>
                  <a:srgbClr val="F8971D"/>
                </a:solidFill>
                <a:latin typeface="Azo Sans" panose="02000000000000000000" pitchFamily="2" charset="77"/>
                <a:ea typeface="Myriad Pro Light" charset="0"/>
                <a:cs typeface="Myriad Pro Light" charset="0"/>
              </a:rPr>
              <a:t>Icebreaker</a:t>
            </a:r>
            <a:endParaRPr lang="en-GB" sz="4400" b="1">
              <a:solidFill>
                <a:srgbClr val="F8971D"/>
              </a:solidFill>
              <a:latin typeface="Azo Sans" panose="02000000000000000000" pitchFamily="2" charset="77"/>
              <a:ea typeface="Myriad Pro Light" charset="0"/>
              <a:cs typeface="Myriad Pro Light" charset="0"/>
            </a:endParaRPr>
          </a:p>
        </p:txBody>
      </p:sp>
      <p:sp>
        <p:nvSpPr>
          <p:cNvPr id="3" name="TextBox 2">
            <a:extLst>
              <a:ext uri="{FF2B5EF4-FFF2-40B4-BE49-F238E27FC236}">
                <a16:creationId xmlns:a16="http://schemas.microsoft.com/office/drawing/2014/main" id="{1B963285-B3BA-574F-87F1-FBE347929F70}"/>
              </a:ext>
            </a:extLst>
          </p:cNvPr>
          <p:cNvSpPr txBox="1"/>
          <p:nvPr/>
        </p:nvSpPr>
        <p:spPr>
          <a:xfrm>
            <a:off x="620137" y="1712627"/>
            <a:ext cx="10321821" cy="584775"/>
          </a:xfrm>
          <a:prstGeom prst="rect">
            <a:avLst/>
          </a:prstGeom>
          <a:noFill/>
        </p:spPr>
        <p:txBody>
          <a:bodyPr wrap="square" rtlCol="0">
            <a:spAutoFit/>
          </a:bodyPr>
          <a:lstStyle/>
          <a:p>
            <a:r>
              <a:rPr lang="en-US" sz="3200">
                <a:latin typeface="Azo Sans" panose="02000000000000000000" pitchFamily="2" charset="77"/>
              </a:rPr>
              <a:t>Create your own connection. </a:t>
            </a:r>
          </a:p>
        </p:txBody>
      </p:sp>
      <p:grpSp>
        <p:nvGrpSpPr>
          <p:cNvPr id="30" name="Group 29">
            <a:extLst>
              <a:ext uri="{FF2B5EF4-FFF2-40B4-BE49-F238E27FC236}">
                <a16:creationId xmlns:a16="http://schemas.microsoft.com/office/drawing/2014/main" id="{03C62402-35EF-0147-A201-DE68719B875E}"/>
              </a:ext>
            </a:extLst>
          </p:cNvPr>
          <p:cNvGrpSpPr/>
          <p:nvPr/>
        </p:nvGrpSpPr>
        <p:grpSpPr>
          <a:xfrm>
            <a:off x="275349" y="3286262"/>
            <a:ext cx="11072967" cy="2446772"/>
            <a:chOff x="275349" y="3286262"/>
            <a:chExt cx="11072967" cy="2446772"/>
          </a:xfrm>
        </p:grpSpPr>
        <p:sp>
          <p:nvSpPr>
            <p:cNvPr id="6" name="Rectangle 5">
              <a:extLst>
                <a:ext uri="{FF2B5EF4-FFF2-40B4-BE49-F238E27FC236}">
                  <a16:creationId xmlns:a16="http://schemas.microsoft.com/office/drawing/2014/main" id="{47A3E377-C075-9649-A977-FDAF4874FAFD}"/>
                </a:ext>
              </a:extLst>
            </p:cNvPr>
            <p:cNvSpPr/>
            <p:nvPr/>
          </p:nvSpPr>
          <p:spPr>
            <a:xfrm>
              <a:off x="3916469" y="3669174"/>
              <a:ext cx="1493134" cy="1689903"/>
            </a:xfrm>
            <a:prstGeom prst="rect">
              <a:avLst/>
            </a:prstGeom>
            <a:noFill/>
            <a:ln w="635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Myriad Pro Light" panose="020B0403030403020204" pitchFamily="34" charset="0"/>
                </a:rPr>
                <a:t>…</a:t>
              </a:r>
            </a:p>
            <a:p>
              <a:pPr algn="ctr"/>
              <a:endParaRPr lang="en-US" sz="3200" b="1">
                <a:solidFill>
                  <a:schemeClr val="tx1"/>
                </a:solidFill>
                <a:latin typeface="Myriad Pro Light" panose="020B0403030403020204" pitchFamily="34" charset="0"/>
              </a:endParaRPr>
            </a:p>
          </p:txBody>
        </p:sp>
        <p:cxnSp>
          <p:nvCxnSpPr>
            <p:cNvPr id="10" name="Straight Arrow Connector 9">
              <a:extLst>
                <a:ext uri="{FF2B5EF4-FFF2-40B4-BE49-F238E27FC236}">
                  <a16:creationId xmlns:a16="http://schemas.microsoft.com/office/drawing/2014/main" id="{A441FE13-5AB2-8644-B5C3-1D1AACFC9A41}"/>
                </a:ext>
              </a:extLst>
            </p:cNvPr>
            <p:cNvCxnSpPr>
              <a:cxnSpLocks/>
            </p:cNvCxnSpPr>
            <p:nvPr/>
          </p:nvCxnSpPr>
          <p:spPr>
            <a:xfrm flipV="1">
              <a:off x="2871485" y="4514124"/>
              <a:ext cx="870031"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C384CE-BBB1-4341-AA60-418ADD2FA483}"/>
                </a:ext>
              </a:extLst>
            </p:cNvPr>
            <p:cNvCxnSpPr>
              <a:cxnSpLocks/>
            </p:cNvCxnSpPr>
            <p:nvPr/>
          </p:nvCxnSpPr>
          <p:spPr>
            <a:xfrm>
              <a:off x="5555251" y="4514124"/>
              <a:ext cx="101857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33A55D-A5E8-B142-9B2B-0AC77C641B81}"/>
                </a:ext>
              </a:extLst>
            </p:cNvPr>
            <p:cNvCxnSpPr>
              <a:cxnSpLocks/>
            </p:cNvCxnSpPr>
            <p:nvPr/>
          </p:nvCxnSpPr>
          <p:spPr>
            <a:xfrm>
              <a:off x="8387558" y="4514124"/>
              <a:ext cx="100796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878022F-3AA1-7C43-ABB9-41CD0301C162}"/>
                </a:ext>
              </a:extLst>
            </p:cNvPr>
            <p:cNvSpPr/>
            <p:nvPr/>
          </p:nvSpPr>
          <p:spPr>
            <a:xfrm>
              <a:off x="6719471" y="3669174"/>
              <a:ext cx="1493134" cy="1689903"/>
            </a:xfrm>
            <a:prstGeom prst="rect">
              <a:avLst/>
            </a:prstGeom>
            <a:noFill/>
            <a:ln w="635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Myriad Pro Light" panose="020B0403030403020204" pitchFamily="34" charset="0"/>
                </a:rPr>
                <a:t>…</a:t>
              </a:r>
              <a:endParaRPr lang="en-US" sz="3200">
                <a:solidFill>
                  <a:schemeClr val="tx1"/>
                </a:solidFill>
                <a:latin typeface="Myriad Pro Light" panose="020B0403030403020204" pitchFamily="34" charset="0"/>
              </a:endParaRPr>
            </a:p>
            <a:p>
              <a:pPr algn="ctr"/>
              <a:endParaRPr lang="en-US" sz="3200" b="1">
                <a:solidFill>
                  <a:schemeClr val="tx1"/>
                </a:solidFill>
                <a:latin typeface="Myriad Pro Light" panose="020B0403030403020204" pitchFamily="34" charset="0"/>
              </a:endParaRPr>
            </a:p>
          </p:txBody>
        </p:sp>
        <p:pic>
          <p:nvPicPr>
            <p:cNvPr id="17" name="Content Placeholder 5">
              <a:extLst>
                <a:ext uri="{FF2B5EF4-FFF2-40B4-BE49-F238E27FC236}">
                  <a16:creationId xmlns:a16="http://schemas.microsoft.com/office/drawing/2014/main" id="{CA52BE57-E736-E64D-B3A8-710C0DE1452A}"/>
                </a:ext>
              </a:extLst>
            </p:cNvPr>
            <p:cNvPicPr>
              <a:picLocks noChangeAspect="1"/>
            </p:cNvPicPr>
            <p:nvPr/>
          </p:nvPicPr>
          <p:blipFill rotWithShape="1">
            <a:blip r:embed="rId3"/>
            <a:srcRect b="12986"/>
            <a:stretch/>
          </p:blipFill>
          <p:spPr>
            <a:xfrm>
              <a:off x="743765" y="3286262"/>
              <a:ext cx="1080000" cy="939753"/>
            </a:xfrm>
            <a:prstGeom prst="rect">
              <a:avLst/>
            </a:prstGeom>
          </p:spPr>
        </p:pic>
        <p:pic>
          <p:nvPicPr>
            <p:cNvPr id="9" name="Picture 8">
              <a:extLst>
                <a:ext uri="{FF2B5EF4-FFF2-40B4-BE49-F238E27FC236}">
                  <a16:creationId xmlns:a16="http://schemas.microsoft.com/office/drawing/2014/main" id="{125841EA-89E7-314E-A42A-8F37763926CB}"/>
                </a:ext>
              </a:extLst>
            </p:cNvPr>
            <p:cNvPicPr>
              <a:picLocks noChangeAspect="1"/>
            </p:cNvPicPr>
            <p:nvPr/>
          </p:nvPicPr>
          <p:blipFill rotWithShape="1">
            <a:blip r:embed="rId4"/>
            <a:srcRect b="11421"/>
            <a:stretch/>
          </p:blipFill>
          <p:spPr>
            <a:xfrm>
              <a:off x="9260354" y="3613028"/>
              <a:ext cx="1080000" cy="956657"/>
            </a:xfrm>
            <a:prstGeom prst="rect">
              <a:avLst/>
            </a:prstGeom>
          </p:spPr>
        </p:pic>
        <p:pic>
          <p:nvPicPr>
            <p:cNvPr id="18" name="Picture 17">
              <a:extLst>
                <a:ext uri="{FF2B5EF4-FFF2-40B4-BE49-F238E27FC236}">
                  <a16:creationId xmlns:a16="http://schemas.microsoft.com/office/drawing/2014/main" id="{AC38ED64-8428-4D45-939D-94A39BFE57E4}"/>
                </a:ext>
              </a:extLst>
            </p:cNvPr>
            <p:cNvPicPr>
              <a:picLocks noChangeAspect="1"/>
            </p:cNvPicPr>
            <p:nvPr/>
          </p:nvPicPr>
          <p:blipFill rotWithShape="1">
            <a:blip r:embed="rId5"/>
            <a:srcRect b="12778"/>
            <a:stretch/>
          </p:blipFill>
          <p:spPr>
            <a:xfrm>
              <a:off x="275349" y="4303932"/>
              <a:ext cx="1080000" cy="941992"/>
            </a:xfrm>
            <a:prstGeom prst="rect">
              <a:avLst/>
            </a:prstGeom>
          </p:spPr>
        </p:pic>
        <p:pic>
          <p:nvPicPr>
            <p:cNvPr id="21" name="Picture 20">
              <a:extLst>
                <a:ext uri="{FF2B5EF4-FFF2-40B4-BE49-F238E27FC236}">
                  <a16:creationId xmlns:a16="http://schemas.microsoft.com/office/drawing/2014/main" id="{37A77373-49B4-A94F-AB6F-13CD2CAD496B}"/>
                </a:ext>
              </a:extLst>
            </p:cNvPr>
            <p:cNvPicPr>
              <a:picLocks noChangeAspect="1"/>
            </p:cNvPicPr>
            <p:nvPr/>
          </p:nvPicPr>
          <p:blipFill rotWithShape="1">
            <a:blip r:embed="rId6"/>
            <a:srcRect b="16707"/>
            <a:stretch/>
          </p:blipFill>
          <p:spPr>
            <a:xfrm>
              <a:off x="10236752" y="3522797"/>
              <a:ext cx="1080000" cy="899561"/>
            </a:xfrm>
            <a:prstGeom prst="rect">
              <a:avLst/>
            </a:prstGeom>
          </p:spPr>
        </p:pic>
        <p:pic>
          <p:nvPicPr>
            <p:cNvPr id="23" name="Picture 22">
              <a:extLst>
                <a:ext uri="{FF2B5EF4-FFF2-40B4-BE49-F238E27FC236}">
                  <a16:creationId xmlns:a16="http://schemas.microsoft.com/office/drawing/2014/main" id="{8DEDC44D-3876-364C-ACAE-55CCE52CDA1A}"/>
                </a:ext>
              </a:extLst>
            </p:cNvPr>
            <p:cNvPicPr>
              <a:picLocks noChangeAspect="1"/>
            </p:cNvPicPr>
            <p:nvPr/>
          </p:nvPicPr>
          <p:blipFill rotWithShape="1">
            <a:blip r:embed="rId7"/>
            <a:srcRect b="15820"/>
            <a:stretch/>
          </p:blipFill>
          <p:spPr>
            <a:xfrm>
              <a:off x="9260354" y="4659916"/>
              <a:ext cx="1080000" cy="909148"/>
            </a:xfrm>
            <a:prstGeom prst="rect">
              <a:avLst/>
            </a:prstGeom>
          </p:spPr>
        </p:pic>
        <p:pic>
          <p:nvPicPr>
            <p:cNvPr id="25" name="Picture 24">
              <a:extLst>
                <a:ext uri="{FF2B5EF4-FFF2-40B4-BE49-F238E27FC236}">
                  <a16:creationId xmlns:a16="http://schemas.microsoft.com/office/drawing/2014/main" id="{F79557E5-95D9-D749-981B-DC8E11E1B99A}"/>
                </a:ext>
              </a:extLst>
            </p:cNvPr>
            <p:cNvPicPr>
              <a:picLocks noChangeAspect="1"/>
            </p:cNvPicPr>
            <p:nvPr/>
          </p:nvPicPr>
          <p:blipFill rotWithShape="1">
            <a:blip r:embed="rId8"/>
            <a:srcRect b="20918"/>
            <a:stretch/>
          </p:blipFill>
          <p:spPr>
            <a:xfrm>
              <a:off x="1720163" y="3885430"/>
              <a:ext cx="1080000" cy="854084"/>
            </a:xfrm>
            <a:prstGeom prst="rect">
              <a:avLst/>
            </a:prstGeom>
          </p:spPr>
        </p:pic>
        <p:pic>
          <p:nvPicPr>
            <p:cNvPr id="27" name="Picture 26">
              <a:extLst>
                <a:ext uri="{FF2B5EF4-FFF2-40B4-BE49-F238E27FC236}">
                  <a16:creationId xmlns:a16="http://schemas.microsoft.com/office/drawing/2014/main" id="{F49D0B93-72CE-AF43-AECB-D12F0F67F04B}"/>
                </a:ext>
              </a:extLst>
            </p:cNvPr>
            <p:cNvPicPr>
              <a:picLocks noChangeAspect="1"/>
            </p:cNvPicPr>
            <p:nvPr/>
          </p:nvPicPr>
          <p:blipFill rotWithShape="1">
            <a:blip r:embed="rId9"/>
            <a:srcRect b="11286"/>
            <a:stretch/>
          </p:blipFill>
          <p:spPr>
            <a:xfrm>
              <a:off x="1391655" y="4774928"/>
              <a:ext cx="1080000" cy="958106"/>
            </a:xfrm>
            <a:prstGeom prst="rect">
              <a:avLst/>
            </a:prstGeom>
          </p:spPr>
        </p:pic>
        <p:pic>
          <p:nvPicPr>
            <p:cNvPr id="29" name="Picture 28">
              <a:extLst>
                <a:ext uri="{FF2B5EF4-FFF2-40B4-BE49-F238E27FC236}">
                  <a16:creationId xmlns:a16="http://schemas.microsoft.com/office/drawing/2014/main" id="{FF10234B-DA11-F440-9ADC-36926F6718D2}"/>
                </a:ext>
              </a:extLst>
            </p:cNvPr>
            <p:cNvPicPr>
              <a:picLocks noChangeAspect="1"/>
            </p:cNvPicPr>
            <p:nvPr/>
          </p:nvPicPr>
          <p:blipFill rotWithShape="1">
            <a:blip r:embed="rId10"/>
            <a:srcRect b="21231"/>
            <a:stretch/>
          </p:blipFill>
          <p:spPr>
            <a:xfrm>
              <a:off x="10268316" y="4422358"/>
              <a:ext cx="1080000" cy="850701"/>
            </a:xfrm>
            <a:prstGeom prst="rect">
              <a:avLst/>
            </a:prstGeom>
          </p:spPr>
        </p:pic>
      </p:grpSp>
    </p:spTree>
    <p:extLst>
      <p:ext uri="{BB962C8B-B14F-4D97-AF65-F5344CB8AC3E}">
        <p14:creationId xmlns:p14="http://schemas.microsoft.com/office/powerpoint/2010/main" val="72708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5B4250-D37E-41E7-BDAA-F1C75AB3AB81}"/>
              </a:ext>
            </a:extLst>
          </p:cNvPr>
          <p:cNvPicPr>
            <a:picLocks noChangeAspect="1"/>
          </p:cNvPicPr>
          <p:nvPr/>
        </p:nvPicPr>
        <p:blipFill>
          <a:blip r:embed="rId2"/>
          <a:stretch>
            <a:fillRect/>
          </a:stretch>
        </p:blipFill>
        <p:spPr>
          <a:xfrm>
            <a:off x="258183" y="0"/>
            <a:ext cx="5917708" cy="6854250"/>
          </a:xfrm>
          <a:prstGeom prst="rect">
            <a:avLst/>
          </a:prstGeom>
        </p:spPr>
      </p:pic>
      <p:pic>
        <p:nvPicPr>
          <p:cNvPr id="3" name="Picture 2">
            <a:extLst>
              <a:ext uri="{FF2B5EF4-FFF2-40B4-BE49-F238E27FC236}">
                <a16:creationId xmlns:a16="http://schemas.microsoft.com/office/drawing/2014/main" id="{25F265FD-6224-4E20-84BE-F10FDBC35714}"/>
              </a:ext>
            </a:extLst>
          </p:cNvPr>
          <p:cNvPicPr>
            <a:picLocks noChangeAspect="1"/>
          </p:cNvPicPr>
          <p:nvPr/>
        </p:nvPicPr>
        <p:blipFill>
          <a:blip r:embed="rId3"/>
          <a:stretch>
            <a:fillRect/>
          </a:stretch>
        </p:blipFill>
        <p:spPr>
          <a:xfrm>
            <a:off x="6096000" y="-3750"/>
            <a:ext cx="5917708" cy="6858000"/>
          </a:xfrm>
          <a:prstGeom prst="rect">
            <a:avLst/>
          </a:prstGeom>
        </p:spPr>
      </p:pic>
    </p:spTree>
    <p:extLst>
      <p:ext uri="{BB962C8B-B14F-4D97-AF65-F5344CB8AC3E}">
        <p14:creationId xmlns:p14="http://schemas.microsoft.com/office/powerpoint/2010/main" val="198641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C4DA-8058-4BB4-978D-3A869E6F3023}"/>
              </a:ext>
            </a:extLst>
          </p:cNvPr>
          <p:cNvSpPr>
            <a:spLocks noGrp="1"/>
          </p:cNvSpPr>
          <p:nvPr>
            <p:ph type="title"/>
          </p:nvPr>
        </p:nvSpPr>
        <p:spPr/>
        <p:txBody>
          <a:bodyPr/>
          <a:lstStyle/>
          <a:p>
            <a:r>
              <a:rPr lang="en-GB" dirty="0"/>
              <a:t>What is science communication?</a:t>
            </a:r>
          </a:p>
        </p:txBody>
      </p:sp>
      <p:sp>
        <p:nvSpPr>
          <p:cNvPr id="3" name="Content Placeholder 2">
            <a:extLst>
              <a:ext uri="{FF2B5EF4-FFF2-40B4-BE49-F238E27FC236}">
                <a16:creationId xmlns:a16="http://schemas.microsoft.com/office/drawing/2014/main" id="{F52BAB5C-178A-4289-B348-67EA557C92AC}"/>
              </a:ext>
            </a:extLst>
          </p:cNvPr>
          <p:cNvSpPr>
            <a:spLocks noGrp="1"/>
          </p:cNvSpPr>
          <p:nvPr>
            <p:ph idx="1"/>
          </p:nvPr>
        </p:nvSpPr>
        <p:spPr>
          <a:xfrm>
            <a:off x="492968" y="1816294"/>
            <a:ext cx="8693196" cy="4351338"/>
          </a:xfrm>
        </p:spPr>
        <p:txBody>
          <a:bodyPr/>
          <a:lstStyle/>
          <a:p>
            <a:r>
              <a:rPr lang="en-GB" dirty="0"/>
              <a:t>In the chat write down your own definition of science communication.</a:t>
            </a:r>
          </a:p>
          <a:p>
            <a:endParaRPr lang="en-GB" dirty="0"/>
          </a:p>
          <a:p>
            <a:r>
              <a:rPr lang="en-GB" dirty="0"/>
              <a:t>If you’d prefer, you could give examples of science communication you have done/seen.</a:t>
            </a:r>
          </a:p>
        </p:txBody>
      </p:sp>
    </p:spTree>
    <p:extLst>
      <p:ext uri="{BB962C8B-B14F-4D97-AF65-F5344CB8AC3E}">
        <p14:creationId xmlns:p14="http://schemas.microsoft.com/office/powerpoint/2010/main" val="222542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DDF0B-80A7-6442-B924-D5041757ABD4}"/>
              </a:ext>
            </a:extLst>
          </p:cNvPr>
          <p:cNvSpPr>
            <a:spLocks noGrp="1"/>
          </p:cNvSpPr>
          <p:nvPr>
            <p:ph idx="4294967295"/>
          </p:nvPr>
        </p:nvSpPr>
        <p:spPr>
          <a:xfrm>
            <a:off x="0" y="1458913"/>
            <a:ext cx="4953000" cy="2713037"/>
          </a:xfrm>
        </p:spPr>
        <p:txBody>
          <a:bodyPr>
            <a:noAutofit/>
          </a:bodyPr>
          <a:lstStyle/>
          <a:p>
            <a:pPr marL="0" indent="0">
              <a:buNone/>
            </a:pPr>
            <a:r>
              <a:rPr lang="en-GB" b="1" dirty="0">
                <a:solidFill>
                  <a:schemeClr val="accent1"/>
                </a:solidFill>
                <a:latin typeface="Azo Sans" panose="02000000000000000000" pitchFamily="2" charset="77"/>
              </a:rPr>
              <a:t>PUBLIC ENGAGEMENT</a:t>
            </a:r>
          </a:p>
          <a:p>
            <a:pPr marL="0" indent="0">
              <a:buNone/>
            </a:pPr>
            <a:r>
              <a:rPr lang="en-GB" dirty="0">
                <a:solidFill>
                  <a:schemeClr val="accent1"/>
                </a:solidFill>
                <a:latin typeface="Azo Sans" panose="02000000000000000000" pitchFamily="2" charset="77"/>
              </a:rPr>
              <a:t>A two-way process, involving interaction and listing with the goal of generating mutual benefit.</a:t>
            </a:r>
          </a:p>
          <a:p>
            <a:pPr marL="0" indent="0">
              <a:buNone/>
            </a:pPr>
            <a:endParaRPr lang="en-GB" dirty="0">
              <a:latin typeface="Azo Sans" panose="02000000000000000000" pitchFamily="2" charset="77"/>
            </a:endParaRPr>
          </a:p>
          <a:p>
            <a:pPr marL="0" indent="0">
              <a:buNone/>
            </a:pPr>
            <a:r>
              <a:rPr lang="en-GB" b="1" dirty="0">
                <a:solidFill>
                  <a:schemeClr val="accent4"/>
                </a:solidFill>
                <a:latin typeface="Azo Sans" panose="02000000000000000000" pitchFamily="2" charset="77"/>
              </a:rPr>
              <a:t>WIDENING PARTICIPATION</a:t>
            </a:r>
          </a:p>
          <a:p>
            <a:pPr marL="0" indent="0">
              <a:buNone/>
            </a:pPr>
            <a:r>
              <a:rPr lang="en-GB" dirty="0">
                <a:solidFill>
                  <a:schemeClr val="accent4"/>
                </a:solidFill>
                <a:latin typeface="Azo Sans" panose="02000000000000000000" pitchFamily="2" charset="77"/>
              </a:rPr>
              <a:t>Engagement with social groups under-represented in HE, in order to encourage them to attend university.</a:t>
            </a:r>
          </a:p>
        </p:txBody>
      </p:sp>
      <p:sp>
        <p:nvSpPr>
          <p:cNvPr id="4" name="Title 3">
            <a:extLst>
              <a:ext uri="{FF2B5EF4-FFF2-40B4-BE49-F238E27FC236}">
                <a16:creationId xmlns:a16="http://schemas.microsoft.com/office/drawing/2014/main" id="{DE5B709B-5CBE-974A-9482-B4ABB935BB6A}"/>
              </a:ext>
            </a:extLst>
          </p:cNvPr>
          <p:cNvSpPr txBox="1">
            <a:spLocks noGrp="1"/>
          </p:cNvSpPr>
          <p:nvPr>
            <p:ph type="title" idx="4294967295"/>
          </p:nvPr>
        </p:nvSpPr>
        <p:spPr>
          <a:xfrm>
            <a:off x="0" y="668338"/>
            <a:ext cx="10515600" cy="719137"/>
          </a:xfrm>
          <a:prstGeom prst="rect">
            <a:avLst/>
          </a:prstGeom>
          <a:noFill/>
        </p:spPr>
        <p:txBody>
          <a:bodyPr wrap="square" rtlCol="0">
            <a:spAutoFit/>
          </a:bodyPr>
          <a:lstStyle/>
          <a:p>
            <a:r>
              <a:rPr lang="en-GB" b="1">
                <a:solidFill>
                  <a:srgbClr val="F8971D"/>
                </a:solidFill>
                <a:latin typeface="Azo Sans" panose="02000000000000000000" pitchFamily="2" charset="77"/>
                <a:ea typeface="Myriad Pro Light" charset="0"/>
                <a:cs typeface="Myriad Pro Light" charset="0"/>
              </a:rPr>
              <a:t>Quick definitions</a:t>
            </a:r>
          </a:p>
        </p:txBody>
      </p:sp>
      <p:sp>
        <p:nvSpPr>
          <p:cNvPr id="7" name="Content Placeholder 2">
            <a:extLst>
              <a:ext uri="{FF2B5EF4-FFF2-40B4-BE49-F238E27FC236}">
                <a16:creationId xmlns:a16="http://schemas.microsoft.com/office/drawing/2014/main" id="{689828D8-6F08-0B48-A399-3E099519E132}"/>
              </a:ext>
            </a:extLst>
          </p:cNvPr>
          <p:cNvSpPr txBox="1">
            <a:spLocks/>
          </p:cNvSpPr>
          <p:nvPr/>
        </p:nvSpPr>
        <p:spPr>
          <a:xfrm>
            <a:off x="6363866" y="1458413"/>
            <a:ext cx="4989935" cy="3094537"/>
          </a:xfrm>
          <a:prstGeom prst="rect">
            <a:avLst/>
          </a:prstGeom>
        </p:spPr>
        <p:txBody>
          <a:bodyPr vert="horz" lIns="91440" tIns="45720" rIns="91440" bIns="45720" rtlCol="0">
            <a:noAutofit/>
          </a:bodyPr>
          <a:lstStyle>
            <a:lvl1pPr marL="228596" indent="-228596" algn="l" defTabSz="91438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7" indent="-228596" algn="l" defTabSz="9143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7" indent="-228596" algn="l" defTabSz="9143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9"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360"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55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4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33"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25"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92D050"/>
                </a:solidFill>
                <a:latin typeface="Azo Sans" panose="02000000000000000000" pitchFamily="2" charset="77"/>
              </a:rPr>
              <a:t>SCIENCE COMMUNICATION</a:t>
            </a:r>
          </a:p>
          <a:p>
            <a:pPr marL="0" indent="0">
              <a:buFont typeface="Arial" panose="020B0604020202020204" pitchFamily="34" charset="0"/>
              <a:buNone/>
            </a:pPr>
            <a:r>
              <a:rPr lang="en-GB" dirty="0">
                <a:solidFill>
                  <a:srgbClr val="92D050"/>
                </a:solidFill>
                <a:latin typeface="Azo Sans" panose="02000000000000000000" pitchFamily="2" charset="77"/>
              </a:rPr>
              <a:t>The use of skills, media and activity to bring awareness, enjoyment, interest, opinions or understanding of science.</a:t>
            </a:r>
          </a:p>
          <a:p>
            <a:pPr marL="0" indent="0">
              <a:buNone/>
            </a:pPr>
            <a:endParaRPr lang="en-GB" dirty="0">
              <a:latin typeface="Azo Sans" panose="02000000000000000000" pitchFamily="2" charset="77"/>
            </a:endParaRPr>
          </a:p>
          <a:p>
            <a:pPr marL="0" indent="0">
              <a:buNone/>
            </a:pPr>
            <a:r>
              <a:rPr lang="en-GB" b="1" dirty="0">
                <a:solidFill>
                  <a:srgbClr val="FF0000"/>
                </a:solidFill>
                <a:latin typeface="Azo Sans" panose="02000000000000000000" pitchFamily="2" charset="77"/>
              </a:rPr>
              <a:t>OUTREACH</a:t>
            </a:r>
          </a:p>
          <a:p>
            <a:pPr marL="0" indent="0">
              <a:buNone/>
            </a:pPr>
            <a:r>
              <a:rPr lang="en-GB" dirty="0">
                <a:solidFill>
                  <a:srgbClr val="FF0000"/>
                </a:solidFill>
                <a:latin typeface="Azo Sans" panose="02000000000000000000" pitchFamily="2" charset="77"/>
              </a:rPr>
              <a:t>A one-way discourse, in which scientists communicate their research.</a:t>
            </a:r>
          </a:p>
          <a:p>
            <a:pPr marL="0" indent="0">
              <a:buNone/>
            </a:pPr>
            <a:endParaRPr lang="en-GB" dirty="0">
              <a:solidFill>
                <a:srgbClr val="F9971C"/>
              </a:solidFill>
              <a:latin typeface="Azo Sans" panose="02000000000000000000" pitchFamily="2" charset="77"/>
            </a:endParaRPr>
          </a:p>
        </p:txBody>
      </p:sp>
    </p:spTree>
    <p:extLst>
      <p:ext uri="{BB962C8B-B14F-4D97-AF65-F5344CB8AC3E}">
        <p14:creationId xmlns:p14="http://schemas.microsoft.com/office/powerpoint/2010/main" val="25494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STEM PowerPoint Template" id="{581CC06F-D165-7E47-B7AC-1E273AF01B86}" vid="{2340F3E0-219E-C443-936D-EA443C691F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AEE7AD511D3647A7876665AD831A5D" ma:contentTypeVersion="13" ma:contentTypeDescription="Create a new document." ma:contentTypeScope="" ma:versionID="8697cdc60b9ce24f6aa3036c98a3bb6a">
  <xsd:schema xmlns:xsd="http://www.w3.org/2001/XMLSchema" xmlns:xs="http://www.w3.org/2001/XMLSchema" xmlns:p="http://schemas.microsoft.com/office/2006/metadata/properties" xmlns:ns2="e1c4cafa-e9eb-4cf0-a65b-ee111f48332e" xmlns:ns3="63e1569f-76f6-4150-9606-cc11c610840b" targetNamespace="http://schemas.microsoft.com/office/2006/metadata/properties" ma:root="true" ma:fieldsID="2f12c50f8ca05684ebe05592984a684f" ns2:_="" ns3:_="">
    <xsd:import namespace="e1c4cafa-e9eb-4cf0-a65b-ee111f48332e"/>
    <xsd:import namespace="63e1569f-76f6-4150-9606-cc11c61084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4cafa-e9eb-4cf0-a65b-ee111f483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e1569f-76f6-4150-9606-cc11c610840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1A832-B78B-42C2-B77A-5966E731AEF5}">
  <ds:schemaRefs>
    <ds:schemaRef ds:uri="http://schemas.microsoft.com/sharepoint/v3/contenttype/forms"/>
  </ds:schemaRefs>
</ds:datastoreItem>
</file>

<file path=customXml/itemProps2.xml><?xml version="1.0" encoding="utf-8"?>
<ds:datastoreItem xmlns:ds="http://schemas.openxmlformats.org/officeDocument/2006/customXml" ds:itemID="{D85E747F-EC8D-4A2D-8C12-ED69D898FEFF}">
  <ds:schemaRefs>
    <ds:schemaRef ds:uri="http://purl.org/dc/terms/"/>
    <ds:schemaRef ds:uri="e1c4cafa-e9eb-4cf0-a65b-ee111f48332e"/>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3e1569f-76f6-4150-9606-cc11c610840b"/>
    <ds:schemaRef ds:uri="http://schemas.microsoft.com/office/2006/metadata/properties"/>
  </ds:schemaRefs>
</ds:datastoreItem>
</file>

<file path=customXml/itemProps3.xml><?xml version="1.0" encoding="utf-8"?>
<ds:datastoreItem xmlns:ds="http://schemas.openxmlformats.org/officeDocument/2006/customXml" ds:itemID="{35D1C74D-6ED0-4158-BE1D-53ED6ADBC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4cafa-e9eb-4cf0-a65b-ee111f48332e"/>
    <ds:schemaRef ds:uri="63e1569f-76f6-4150-9606-cc11c61084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NUSTEM PowerPoint Template</Template>
  <TotalTime>451</TotalTime>
  <Words>1234</Words>
  <Application>Microsoft Macintosh PowerPoint</Application>
  <PresentationFormat>Widescreen</PresentationFormat>
  <Paragraphs>175</Paragraphs>
  <Slides>36</Slides>
  <Notes>11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Azo Sans</vt:lpstr>
      <vt:lpstr>Azo Sans Light</vt:lpstr>
      <vt:lpstr>Calibri</vt:lpstr>
      <vt:lpstr>Myriad Pro Light</vt:lpstr>
      <vt:lpstr>Myriad Pro Semibold</vt:lpstr>
      <vt:lpstr>Symbol</vt:lpstr>
      <vt:lpstr>Times</vt:lpstr>
      <vt:lpstr>Office Theme</vt:lpstr>
      <vt:lpstr>PowerPoint Presentation</vt:lpstr>
      <vt:lpstr>Aims of session</vt:lpstr>
      <vt:lpstr>Online session etiquette </vt:lpstr>
      <vt:lpstr>PowerPoint Presentation</vt:lpstr>
      <vt:lpstr>PowerPoint Presentation</vt:lpstr>
      <vt:lpstr>PowerPoint Presentation</vt:lpstr>
      <vt:lpstr>What is science communication?</vt:lpstr>
      <vt:lpstr>PowerPoint Presentation</vt:lpstr>
      <vt:lpstr>Quick definitions</vt:lpstr>
      <vt:lpstr>PowerPoint Presentation</vt:lpstr>
      <vt:lpstr>Why do science communication?</vt:lpstr>
      <vt:lpstr>Benefits of doing science communication </vt:lpstr>
      <vt:lpstr>Activity 1: What’s my line?</vt:lpstr>
      <vt:lpstr>Example 1</vt:lpstr>
      <vt:lpstr>Example 2</vt:lpstr>
      <vt:lpstr>Example 3</vt:lpstr>
      <vt:lpstr>Feedback from the groups</vt:lpstr>
      <vt:lpstr>To consider:</vt:lpstr>
      <vt:lpstr>PowerPoint Presentation</vt:lpstr>
      <vt:lpstr>Activity 2- simplification</vt:lpstr>
      <vt:lpstr>Break</vt:lpstr>
      <vt:lpstr>Share and discuss</vt:lpstr>
      <vt:lpstr>PowerPoint Presentation</vt:lpstr>
      <vt:lpstr>Who are ‘the public’?</vt:lpstr>
      <vt:lpstr>PowerPoint Presentation</vt:lpstr>
      <vt:lpstr>From NCCPE</vt:lpstr>
      <vt:lpstr>Identifying ‘your public’: market segmentation</vt:lpstr>
      <vt:lpstr>PowerPoint Presentation</vt:lpstr>
      <vt:lpstr>Thinking about your audience</vt:lpstr>
      <vt:lpstr>Activity 4: Half-life your message</vt:lpstr>
      <vt:lpstr>What to do:</vt:lpstr>
      <vt:lpstr>Your audience…</vt:lpstr>
      <vt:lpstr>Let’s go…</vt:lpstr>
      <vt:lpstr>Feedback and Reflection</vt:lpstr>
      <vt:lpstr>Final questions / comments</vt:lpstr>
      <vt:lpstr>Thanks for taking part!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Shimwell</dc:creator>
  <cp:lastModifiedBy>Richard Morton</cp:lastModifiedBy>
  <cp:revision>4</cp:revision>
  <cp:lastPrinted>2018-07-19T11:08:24Z</cp:lastPrinted>
  <dcterms:created xsi:type="dcterms:W3CDTF">2017-04-06T09:41:25Z</dcterms:created>
  <dcterms:modified xsi:type="dcterms:W3CDTF">2022-01-21T20:46:59Z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0x01010064AEE7AD511D3647A7876665AD831A5D</vt:lpwstr>
  </property>
</Properties>
</file>